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sldIdLst>
    <p:sldId id="256" r:id="rId2"/>
    <p:sldId id="367" r:id="rId3"/>
    <p:sldId id="369" r:id="rId4"/>
    <p:sldId id="282" r:id="rId5"/>
    <p:sldId id="283" r:id="rId6"/>
    <p:sldId id="300" r:id="rId7"/>
    <p:sldId id="368" r:id="rId8"/>
    <p:sldId id="336" r:id="rId9"/>
    <p:sldId id="325" r:id="rId10"/>
    <p:sldId id="327" r:id="rId11"/>
    <p:sldId id="328" r:id="rId12"/>
    <p:sldId id="329" r:id="rId13"/>
    <p:sldId id="330" r:id="rId14"/>
    <p:sldId id="333" r:id="rId15"/>
    <p:sldId id="334" r:id="rId16"/>
    <p:sldId id="335" r:id="rId17"/>
    <p:sldId id="348" r:id="rId18"/>
    <p:sldId id="309" r:id="rId19"/>
    <p:sldId id="366" r:id="rId20"/>
    <p:sldId id="353" r:id="rId21"/>
    <p:sldId id="354" r:id="rId22"/>
    <p:sldId id="340" r:id="rId2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E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 snapToGrid="0">
      <p:cViewPr>
        <p:scale>
          <a:sx n="76" d="100"/>
          <a:sy n="76" d="100"/>
        </p:scale>
        <p:origin x="-132" y="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" name="Shape 3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97853387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55460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2D1F-EBD6-44C1-A0ED-6441966F5E8A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920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FDE44-3196-498E-A603-8183451638D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42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1FDE44-3196-498E-A603-8183451638D1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33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CFF4C58-A1E4-4FF8-BED2-B70A5BEC4241}"/>
              </a:ext>
            </a:extLst>
          </p:cNvPr>
          <p:cNvSpPr txBox="1"/>
          <p:nvPr userDrawn="1"/>
        </p:nvSpPr>
        <p:spPr>
          <a:xfrm>
            <a:off x="11315701" y="6109081"/>
            <a:ext cx="45720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fld id="{50B3F654-BA31-45D8-9760-D96F88A901F1}" type="slidenum">
              <a:rPr kumimoji="0" lang="ru-RU" sz="1800" b="0" i="0" u="none" strike="noStrike" cap="none" spc="0" normalizeH="0" baseline="0" smtClean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pPr marL="0" marR="0" indent="0" algn="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t>‹#›</a:t>
            </a:fld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FF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Параллелограмм 6">
            <a:extLst>
              <a:ext uri="{FF2B5EF4-FFF2-40B4-BE49-F238E27FC236}">
                <a16:creationId xmlns:a16="http://schemas.microsoft.com/office/drawing/2014/main" xmlns="" id="{D12C74E9-3C5B-401D-B0EE-4D9CF8264DDD}"/>
              </a:ext>
            </a:extLst>
          </p:cNvPr>
          <p:cNvSpPr/>
          <p:nvPr userDrawn="1"/>
        </p:nvSpPr>
        <p:spPr>
          <a:xfrm rot="18919285">
            <a:off x="-547866" y="792195"/>
            <a:ext cx="1846765" cy="7687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C82D5A00-6D7C-433C-9385-EAEA5DC404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90425" y="253998"/>
            <a:ext cx="972975" cy="808007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xmlns="" id="{8E089A20-7E2E-4FBB-B2D6-0A26AC294D5F}"/>
              </a:ext>
            </a:extLst>
          </p:cNvPr>
          <p:cNvGrpSpPr/>
          <p:nvPr userDrawn="1"/>
        </p:nvGrpSpPr>
        <p:grpSpPr>
          <a:xfrm>
            <a:off x="11734800" y="5137808"/>
            <a:ext cx="457200" cy="1617800"/>
            <a:chOff x="2695043" y="1763491"/>
            <a:chExt cx="253092" cy="895565"/>
          </a:xfrm>
        </p:grpSpPr>
        <p:sp>
          <p:nvSpPr>
            <p:cNvPr id="9" name="Параллелограмм 10">
              <a:extLst>
                <a:ext uri="{FF2B5EF4-FFF2-40B4-BE49-F238E27FC236}">
                  <a16:creationId xmlns:a16="http://schemas.microsoft.com/office/drawing/2014/main" xmlns="" id="{3C834135-CB5B-4ADA-9478-AA0F39D084A8}"/>
                </a:ext>
              </a:extLst>
            </p:cNvPr>
            <p:cNvSpPr/>
            <p:nvPr/>
          </p:nvSpPr>
          <p:spPr>
            <a:xfrm rot="16200000">
              <a:off x="2517589" y="1940945"/>
              <a:ext cx="608000" cy="2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Параллелограмм 10">
              <a:extLst>
                <a:ext uri="{FF2B5EF4-FFF2-40B4-BE49-F238E27FC236}">
                  <a16:creationId xmlns:a16="http://schemas.microsoft.com/office/drawing/2014/main" xmlns="" id="{4B5A1097-C484-469D-A1A9-EF053DB61C8E}"/>
                </a:ext>
              </a:extLst>
            </p:cNvPr>
            <p:cNvSpPr/>
            <p:nvPr/>
          </p:nvSpPr>
          <p:spPr>
            <a:xfrm rot="16200000">
              <a:off x="2694696" y="2405617"/>
              <a:ext cx="357897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082406BA-3B68-4C3B-B18F-8A1461F33212}"/>
              </a:ext>
            </a:extLst>
          </p:cNvPr>
          <p:cNvSpPr/>
          <p:nvPr userDrawn="1"/>
        </p:nvSpPr>
        <p:spPr>
          <a:xfrm>
            <a:off x="16214" y="-1"/>
            <a:ext cx="958736" cy="6858001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75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xmlns="" id="{3BFA9A10-FC2D-4372-9632-06C057DF1A24}"/>
              </a:ext>
            </a:extLst>
          </p:cNvPr>
          <p:cNvSpPr txBox="1"/>
          <p:nvPr userDrawn="1"/>
        </p:nvSpPr>
        <p:spPr>
          <a:xfrm>
            <a:off x="156825" y="6411299"/>
            <a:ext cx="688064" cy="24269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fld id="{FB1A55BF-77AF-4C63-AB53-5C8F80F96F41}" type="slidenum">
              <a:rPr lang="ru-RU" sz="1577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ru-RU" sz="1577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s://edu.gov.ru/application/frontend/skin/default/assets/images/logo.png">
            <a:extLst>
              <a:ext uri="{FF2B5EF4-FFF2-40B4-BE49-F238E27FC236}">
                <a16:creationId xmlns:a16="http://schemas.microsoft.com/office/drawing/2014/main" xmlns="" id="{F7E785BB-5729-4023-BF62-86227CA810A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8563" y="204075"/>
            <a:ext cx="658404" cy="6218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xmlns="" id="{11A19472-3E5F-4206-B855-D607B56A11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842060" y="89104"/>
            <a:ext cx="1292526" cy="102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1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8053614" cy="9175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200" b="1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1pPr>
      <a:lvl2pPr marL="714375" marR="0" indent="-257175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2pPr>
      <a:lvl3pPr marL="1208314" marR="0" indent="-293914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3pPr>
      <a:lvl4pPr marL="17145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4pPr>
      <a:lvl5pPr marL="2171700" marR="0" indent="-3429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5pPr>
      <a:lvl6pPr marL="2514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6pPr>
      <a:lvl7pPr marL="29718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7pPr>
      <a:lvl8pPr marL="34290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8pPr>
      <a:lvl9pPr marL="38862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1800" b="0" i="0" u="none" strike="noStrike" cap="none" spc="0" baseline="0">
          <a:ln>
            <a:noFill/>
          </a:ln>
          <a:solidFill>
            <a:srgbClr val="333E48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6.svg"/><Relationship Id="rId3" Type="http://schemas.openxmlformats.org/officeDocument/2006/relationships/image" Target="../media/image16.svg"/><Relationship Id="rId7" Type="http://schemas.openxmlformats.org/officeDocument/2006/relationships/image" Target="../media/image20.svg"/><Relationship Id="rId12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svg"/><Relationship Id="rId5" Type="http://schemas.openxmlformats.org/officeDocument/2006/relationships/image" Target="../media/image18.svg"/><Relationship Id="rId10" Type="http://schemas.openxmlformats.org/officeDocument/2006/relationships/image" Target="../media/image21.png"/><Relationship Id="rId4" Type="http://schemas.openxmlformats.org/officeDocument/2006/relationships/image" Target="../media/image18.png"/><Relationship Id="rId9" Type="http://schemas.openxmlformats.org/officeDocument/2006/relationships/image" Target="../media/image22.sv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2hR9MJOWW-R6SFrL0S5HdrVpulgPtlzx" TargetMode="External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0.gif"/><Relationship Id="rId7" Type="http://schemas.openxmlformats.org/officeDocument/2006/relationships/image" Target="../media/image42.png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dsh.education/" TargetMode="External"/><Relationship Id="rId5" Type="http://schemas.openxmlformats.org/officeDocument/2006/relationships/hyperlink" Target="http://vcht.center/" TargetMode="External"/><Relationship Id="rId10" Type="http://schemas.openxmlformats.org/officeDocument/2006/relationships/image" Target="../media/image45.png"/><Relationship Id="rId4" Type="http://schemas.openxmlformats.org/officeDocument/2006/relationships/image" Target="../media/image41.png"/><Relationship Id="rId9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Заголовок 1"/>
          <p:cNvSpPr txBox="1">
            <a:spLocks noGrp="1"/>
          </p:cNvSpPr>
          <p:nvPr>
            <p:ph type="ctrTitle"/>
          </p:nvPr>
        </p:nvSpPr>
        <p:spPr>
          <a:xfrm>
            <a:off x="1856014" y="3204625"/>
            <a:ext cx="9957295" cy="1652549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ru-RU" dirty="0" smtClean="0"/>
              <a:t>Создание </a:t>
            </a:r>
            <a:r>
              <a:rPr dirty="0" err="1" smtClean="0"/>
              <a:t>Центров</a:t>
            </a:r>
            <a:r>
              <a:rPr dirty="0" smtClean="0"/>
              <a:t> </a:t>
            </a:r>
            <a:r>
              <a:rPr dirty="0" err="1"/>
              <a:t>образования</a:t>
            </a:r>
            <a:r>
              <a:rPr dirty="0"/>
              <a:t> </a:t>
            </a:r>
            <a:r>
              <a:rPr lang="ru-RU" dirty="0"/>
              <a:t>естественно-научной и технологической направленностей </a:t>
            </a:r>
            <a:r>
              <a:rPr dirty="0"/>
              <a:t>«</a:t>
            </a:r>
            <a:r>
              <a:rPr dirty="0" err="1"/>
              <a:t>Точка</a:t>
            </a:r>
            <a:r>
              <a:rPr lang="en-US" dirty="0"/>
              <a:t> </a:t>
            </a:r>
            <a:r>
              <a:rPr dirty="0" err="1"/>
              <a:t>роста</a:t>
            </a:r>
            <a:r>
              <a:rPr dirty="0"/>
              <a:t>» </a:t>
            </a:r>
            <a:r>
              <a:rPr lang="ru-RU" dirty="0"/>
              <a:t>в 2021 году</a:t>
            </a:r>
            <a:endParaRPr dirty="0"/>
          </a:p>
        </p:txBody>
      </p:sp>
      <p:pic>
        <p:nvPicPr>
          <p:cNvPr id="36" name="Рисунок 5" descr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5460" y="487267"/>
            <a:ext cx="1225042" cy="1359676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9" name="Параллелограмм 10"/>
          <p:cNvSpPr/>
          <p:nvPr/>
        </p:nvSpPr>
        <p:spPr>
          <a:xfrm rot="18919285">
            <a:off x="-1047360" y="4355574"/>
            <a:ext cx="3536020" cy="14719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9017" y="0"/>
                </a:lnTo>
                <a:lnTo>
                  <a:pt x="21600" y="0"/>
                </a:lnTo>
                <a:lnTo>
                  <a:pt x="12583" y="21600"/>
                </a:lnTo>
                <a:close/>
              </a:path>
            </a:pathLst>
          </a:cu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xmlns="" id="{A8BF170A-7C70-4634-BFA9-F637B403E4A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53838" y="303763"/>
            <a:ext cx="4537992" cy="1668627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BB477E7C-7A5D-416F-9C93-5F5C6FA3C5F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65557" y="571561"/>
            <a:ext cx="1500818" cy="1246354"/>
          </a:xfrm>
          <a:prstGeom prst="rect">
            <a:avLst/>
          </a:prstGeom>
        </p:spPr>
      </p:pic>
      <p:sp>
        <p:nvSpPr>
          <p:cNvPr id="11" name="Заголовок 1">
            <a:extLst>
              <a:ext uri="{FF2B5EF4-FFF2-40B4-BE49-F238E27FC236}">
                <a16:creationId xmlns:a16="http://schemas.microsoft.com/office/drawing/2014/main" xmlns="" id="{C3938919-AF6A-404B-A009-2AAD16A76CBA}"/>
              </a:ext>
            </a:extLst>
          </p:cNvPr>
          <p:cNvSpPr txBox="1">
            <a:spLocks/>
          </p:cNvSpPr>
          <p:nvPr/>
        </p:nvSpPr>
        <p:spPr>
          <a:xfrm>
            <a:off x="1856015" y="4977633"/>
            <a:ext cx="7491186" cy="52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hangingPunct="1"/>
            <a:endParaRPr lang="ru-RU" sz="2000" dirty="0"/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0DA6053D-AE43-424C-A669-9D377DD90918}"/>
              </a:ext>
            </a:extLst>
          </p:cNvPr>
          <p:cNvSpPr txBox="1">
            <a:spLocks/>
          </p:cNvSpPr>
          <p:nvPr/>
        </p:nvSpPr>
        <p:spPr>
          <a:xfrm>
            <a:off x="10388600" y="6148685"/>
            <a:ext cx="1346200" cy="5214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t">
            <a:normAutofit/>
          </a:bodyPr>
          <a:lstStyle>
            <a:lvl1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0" marR="0" indent="0" algn="l" defTabSz="91440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hangingPunct="1"/>
            <a:r>
              <a:rPr lang="ru-RU" sz="1600" b="0" dirty="0">
                <a:solidFill>
                  <a:srgbClr val="FF0000"/>
                </a:solidFill>
              </a:rPr>
              <a:t>Январь 2021</a:t>
            </a:r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D3C851A9-2A69-4F31-A4D3-D3732CB97344}"/>
              </a:ext>
            </a:extLst>
          </p:cNvPr>
          <p:cNvGrpSpPr/>
          <p:nvPr/>
        </p:nvGrpSpPr>
        <p:grpSpPr>
          <a:xfrm>
            <a:off x="11734800" y="5114883"/>
            <a:ext cx="457200" cy="1617800"/>
            <a:chOff x="2695043" y="1763491"/>
            <a:chExt cx="253092" cy="895565"/>
          </a:xfrm>
        </p:grpSpPr>
        <p:sp>
          <p:nvSpPr>
            <p:cNvPr id="14" name="Параллелограмм 10">
              <a:extLst>
                <a:ext uri="{FF2B5EF4-FFF2-40B4-BE49-F238E27FC236}">
                  <a16:creationId xmlns:a16="http://schemas.microsoft.com/office/drawing/2014/main" xmlns="" id="{2C1651FA-4F86-45F6-886C-00E8BE941B88}"/>
                </a:ext>
              </a:extLst>
            </p:cNvPr>
            <p:cNvSpPr/>
            <p:nvPr/>
          </p:nvSpPr>
          <p:spPr>
            <a:xfrm rot="16200000">
              <a:off x="2517589" y="1940945"/>
              <a:ext cx="608000" cy="2530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5" name="Параллелограмм 10">
              <a:extLst>
                <a:ext uri="{FF2B5EF4-FFF2-40B4-BE49-F238E27FC236}">
                  <a16:creationId xmlns:a16="http://schemas.microsoft.com/office/drawing/2014/main" xmlns="" id="{CE23A654-155F-4B0F-9110-A9A29F8DEB34}"/>
                </a:ext>
              </a:extLst>
            </p:cNvPr>
            <p:cNvSpPr/>
            <p:nvPr/>
          </p:nvSpPr>
          <p:spPr>
            <a:xfrm rot="16200000">
              <a:off x="2694696" y="2405617"/>
              <a:ext cx="357897" cy="148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9017" y="0"/>
                  </a:lnTo>
                  <a:lnTo>
                    <a:pt x="21600" y="0"/>
                  </a:lnTo>
                  <a:lnTo>
                    <a:pt x="12583" y="21600"/>
                  </a:lnTo>
                  <a:close/>
                </a:path>
              </a:pathLst>
            </a:custGeom>
            <a:solidFill>
              <a:srgbClr val="FF0000"/>
            </a:solidFill>
            <a:ln w="12700">
              <a:miter lim="400000"/>
            </a:ln>
          </p:spPr>
          <p:txBody>
            <a:bodyPr lIns="45719" rIns="45719" anchor="ctr"/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  <a:endParaRPr/>
            </a:p>
          </p:txBody>
        </p:sp>
      </p:grp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F2DAB9-0E05-4945-88B9-6A2AC5AB6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изменится?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C3201BF-B764-9B43-8FFF-4D605C3518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C3D63C45-5F0C-2A48-AD53-A68C29C973D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700" y="2166144"/>
            <a:ext cx="5067300" cy="3670300"/>
          </a:xfrm>
          <a:prstGeom prst="rect">
            <a:avLst/>
          </a:prstGeom>
        </p:spPr>
      </p:pic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DCE21B7B-78D8-7946-B57E-8CC29D539391}"/>
              </a:ext>
            </a:extLst>
          </p:cNvPr>
          <p:cNvSpPr txBox="1">
            <a:spLocks/>
          </p:cNvSpPr>
          <p:nvPr/>
        </p:nvSpPr>
        <p:spPr>
          <a:xfrm>
            <a:off x="6894512" y="2494962"/>
            <a:ext cx="4821238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Широкий спектр способов и методов применения оборудования в учебном процессе, внеурочной деятельности, дополнительном образовании 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Использование учебных кабинетов физики, химии, биологии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Использование пространств для проектной деятельности и дополнительного образования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8AB49910-A1AA-D84F-814C-8156D4744CFB}"/>
              </a:ext>
            </a:extLst>
          </p:cNvPr>
          <p:cNvCxnSpPr>
            <a:cxnSpLocks/>
          </p:cNvCxnSpPr>
          <p:nvPr/>
        </p:nvCxnSpPr>
        <p:spPr>
          <a:xfrm>
            <a:off x="6659863" y="2494962"/>
            <a:ext cx="0" cy="2934288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856783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B9A2B25-57B9-8548-B1D8-D4B75CC54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 счет чего?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66F963BD-8092-594C-98C8-FBA0D2867853}"/>
              </a:ext>
            </a:extLst>
          </p:cNvPr>
          <p:cNvSpPr txBox="1">
            <a:spLocks/>
          </p:cNvSpPr>
          <p:nvPr/>
        </p:nvSpPr>
        <p:spPr>
          <a:xfrm>
            <a:off x="1651000" y="1772238"/>
            <a:ext cx="9106647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ru-RU" sz="2000" b="1" dirty="0"/>
              <a:t>Субсидия из федерального бюджета бюджету субъекта Российской Федерации на приобретение средств обучения и воспитания, оборудования</a:t>
            </a:r>
            <a:endParaRPr lang="ru-RU" sz="2000" dirty="0"/>
          </a:p>
          <a:p>
            <a:pPr marL="0" indent="0">
              <a:spcBef>
                <a:spcPts val="1800"/>
              </a:spcBef>
              <a:buNone/>
            </a:pPr>
            <a:r>
              <a:rPr lang="ru-RU" sz="2000" b="1" dirty="0" err="1"/>
              <a:t>Софинансирование</a:t>
            </a:r>
            <a:r>
              <a:rPr lang="ru-RU" sz="2000" b="1" dirty="0"/>
              <a:t> субъектом Российской Федерации мероприятий по созданию центров «Точка роста»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000" b="1" dirty="0"/>
              <a:t>Реализация мероприятий по подготовке и созданию центров «Точка роста» в муниципалитете</a:t>
            </a:r>
            <a:endParaRPr lang="ru-RU" sz="2000" dirty="0"/>
          </a:p>
          <a:p>
            <a:pPr marL="0" indent="0">
              <a:spcBef>
                <a:spcPts val="1800"/>
              </a:spcBef>
              <a:buNone/>
            </a:pPr>
            <a:r>
              <a:rPr lang="ru-RU" sz="2000" b="1" dirty="0"/>
              <a:t>Поддержка мероприятий, в том числе методическая и организационная, со стороны федерального оператора проекта</a:t>
            </a:r>
            <a:endParaRPr lang="ru-RU" sz="2000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C3825370-E7F9-CE41-A689-F23B9F07DC66}"/>
              </a:ext>
            </a:extLst>
          </p:cNvPr>
          <p:cNvSpPr txBox="1">
            <a:spLocks/>
          </p:cNvSpPr>
          <p:nvPr/>
        </p:nvSpPr>
        <p:spPr>
          <a:xfrm>
            <a:off x="1104900" y="1706692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/>
              <a:t>1</a:t>
            </a: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DBDA8547-6D6B-1744-9766-26BCA91E87A3}"/>
              </a:ext>
            </a:extLst>
          </p:cNvPr>
          <p:cNvSpPr txBox="1">
            <a:spLocks/>
          </p:cNvSpPr>
          <p:nvPr/>
        </p:nvSpPr>
        <p:spPr>
          <a:xfrm>
            <a:off x="1104900" y="2703090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/>
              <a:t>2</a:t>
            </a:r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xmlns="" id="{38A15DA8-D661-6247-B4F9-9EC473164286}"/>
              </a:ext>
            </a:extLst>
          </p:cNvPr>
          <p:cNvSpPr txBox="1">
            <a:spLocks/>
          </p:cNvSpPr>
          <p:nvPr/>
        </p:nvSpPr>
        <p:spPr>
          <a:xfrm>
            <a:off x="1104900" y="3548743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/>
              <a:t>3</a:t>
            </a: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xmlns="" id="{7E49D387-3124-BF4F-84F9-8117CC6EA85B}"/>
              </a:ext>
            </a:extLst>
          </p:cNvPr>
          <p:cNvSpPr txBox="1">
            <a:spLocks/>
          </p:cNvSpPr>
          <p:nvPr/>
        </p:nvSpPr>
        <p:spPr>
          <a:xfrm>
            <a:off x="1104900" y="4418490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5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97723812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F78D936-B537-634D-9467-F18276548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Документы на уровне образовательных организаций, информационная открытость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xmlns="" id="{5914DF15-1CE3-504E-BDC4-90AC774BC112}"/>
              </a:ext>
            </a:extLst>
          </p:cNvPr>
          <p:cNvSpPr txBox="1">
            <a:spLocks/>
          </p:cNvSpPr>
          <p:nvPr/>
        </p:nvSpPr>
        <p:spPr>
          <a:xfrm>
            <a:off x="3365500" y="1508539"/>
            <a:ext cx="8001000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О создании Центра «Точка роста»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О назначении куратора, ответственного за функционирование и развитие Центра «Точка роста»*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Об утверждении Положения о Центре «Точка роста»</a:t>
            </a:r>
          </a:p>
          <a:p>
            <a:pPr>
              <a:buClr>
                <a:srgbClr val="0070C0"/>
              </a:buClr>
            </a:pPr>
            <a:endParaRPr lang="ru-RU" sz="2000" dirty="0"/>
          </a:p>
          <a:p>
            <a:pPr>
              <a:buClr>
                <a:srgbClr val="0070C0"/>
              </a:buClr>
            </a:pPr>
            <a:r>
              <a:rPr lang="ru-RU" sz="2000" dirty="0"/>
              <a:t>Образовательные программы общего и дополнительного образования</a:t>
            </a:r>
          </a:p>
          <a:p>
            <a:pPr>
              <a:buClr>
                <a:srgbClr val="0070C0"/>
              </a:buClr>
            </a:pPr>
            <a:endParaRPr lang="ru-RU" sz="2000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4E9EA762-7616-1E42-8D46-3F279145F006}"/>
              </a:ext>
            </a:extLst>
          </p:cNvPr>
          <p:cNvSpPr txBox="1">
            <a:spLocks/>
          </p:cNvSpPr>
          <p:nvPr/>
        </p:nvSpPr>
        <p:spPr>
          <a:xfrm>
            <a:off x="3365500" y="4303219"/>
            <a:ext cx="8242300" cy="21735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Roboto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Создание раздела на сайте общеобразовательной организации «Центр «Точка роста»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Наличие информации об образовательных программах, оборудовании, плане работы, режиме занятий и пр.</a:t>
            </a:r>
          </a:p>
          <a:p>
            <a:pPr>
              <a:buClr>
                <a:srgbClr val="0070C0"/>
              </a:buClr>
            </a:pPr>
            <a:r>
              <a:rPr lang="ru-RU" sz="2000" dirty="0"/>
              <a:t>Публикация сведений о функционировании Центра «Точка роста», в том числе о проводимых мероприятиях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29CA3B9D-DFD1-A149-90D4-5A75AC24E579}"/>
              </a:ext>
            </a:extLst>
          </p:cNvPr>
          <p:cNvSpPr/>
          <p:nvPr/>
        </p:nvSpPr>
        <p:spPr>
          <a:xfrm>
            <a:off x="653749" y="1816599"/>
            <a:ext cx="17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2BC"/>
                </a:solidFill>
              </a:rPr>
              <a:t>Локальные акты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2FB7F5F-FCEF-C04A-9F0C-332C3161D30F}"/>
              </a:ext>
            </a:extLst>
          </p:cNvPr>
          <p:cNvSpPr/>
          <p:nvPr/>
        </p:nvSpPr>
        <p:spPr>
          <a:xfrm>
            <a:off x="647701" y="4795987"/>
            <a:ext cx="22485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72BC"/>
                </a:solidFill>
              </a:rPr>
              <a:t>Информационная открытость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xmlns="" id="{D78BEF10-EC9A-3A48-81EA-6424D8827BBD}"/>
              </a:ext>
            </a:extLst>
          </p:cNvPr>
          <p:cNvCxnSpPr>
            <a:cxnSpLocks/>
          </p:cNvCxnSpPr>
          <p:nvPr/>
        </p:nvCxnSpPr>
        <p:spPr>
          <a:xfrm>
            <a:off x="3130851" y="1428529"/>
            <a:ext cx="0" cy="4886911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7AC83B53-8904-2045-A63B-8C529F961BC1}"/>
              </a:ext>
            </a:extLst>
          </p:cNvPr>
          <p:cNvSpPr/>
          <p:nvPr/>
        </p:nvSpPr>
        <p:spPr>
          <a:xfrm>
            <a:off x="647700" y="3322483"/>
            <a:ext cx="22484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72BC"/>
                </a:solidFill>
              </a:rPr>
              <a:t>Образование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C2161B14-12FA-47C1-846E-FCEFA6969A24}"/>
              </a:ext>
            </a:extLst>
          </p:cNvPr>
          <p:cNvSpPr txBox="1"/>
          <p:nvPr/>
        </p:nvSpPr>
        <p:spPr>
          <a:xfrm>
            <a:off x="647700" y="6356614"/>
            <a:ext cx="1052948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dirty="0"/>
              <a:t>* Куратором может быть педагогический или руководящий работник организации, в том числе директор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8390572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200545-7779-AE47-A456-DB96A3DFD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230655"/>
            <a:ext cx="8053614" cy="917575"/>
          </a:xfrm>
        </p:spPr>
        <p:txBody>
          <a:bodyPr/>
          <a:lstStyle/>
          <a:p>
            <a:r>
              <a:rPr lang="ru-RU" dirty="0"/>
              <a:t>Показатели функционирования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85D688-1B72-5F49-9824-DBAE990F69C7}"/>
              </a:ext>
            </a:extLst>
          </p:cNvPr>
          <p:cNvSpPr txBox="1"/>
          <p:nvPr/>
        </p:nvSpPr>
        <p:spPr>
          <a:xfrm>
            <a:off x="545952" y="3040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A5DD3DC-951A-184E-AC81-97991683D897}"/>
              </a:ext>
            </a:extLst>
          </p:cNvPr>
          <p:cNvSpPr txBox="1">
            <a:spLocks/>
          </p:cNvSpPr>
          <p:nvPr/>
        </p:nvSpPr>
        <p:spPr>
          <a:xfrm>
            <a:off x="1179578" y="1737400"/>
            <a:ext cx="9810814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Численность обучающихся общеобразовательной организации, осваивающих два и более учебных предмета  из числа предметных областей «Естественнонаучные предметы»,  «Естественные науки», «Математика и информатика», «Обществознание и естествознание», «Технология» и (или) курсы внеурочной деятельности  </a:t>
            </a:r>
            <a:r>
              <a:rPr lang="ru-RU" sz="2000" dirty="0" err="1"/>
              <a:t>общеинтеллектуальной</a:t>
            </a:r>
            <a:r>
              <a:rPr lang="ru-RU" sz="2000" dirty="0"/>
              <a:t> направленности с использованием средств обучения и воспитания Центра «Точка роста» (человек) </a:t>
            </a:r>
          </a:p>
          <a:p>
            <a:pPr algn="just"/>
            <a:r>
              <a:rPr lang="ru-RU" sz="2000" dirty="0"/>
              <a:t>Численность обучающихся общеобразовательной организации, осваивающих дополнительные общеобразовательные программы технической и естественнонаучной направленности с использованием средств обучения и воспитания Центра «Точка роста» (человек);</a:t>
            </a:r>
          </a:p>
          <a:p>
            <a:pPr algn="just">
              <a:buClr>
                <a:srgbClr val="0070C0"/>
              </a:buClr>
            </a:pPr>
            <a:r>
              <a:rPr lang="ru-RU" sz="2000" dirty="0"/>
              <a:t>Доля педагогических работников центра «Точка роста», прошедших обучение по программам из реестра программ повышения квалификации федерального оператора (%).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FBEE347-979E-A245-9194-6A8306BFB8D6}"/>
              </a:ext>
            </a:extLst>
          </p:cNvPr>
          <p:cNvCxnSpPr>
            <a:cxnSpLocks/>
          </p:cNvCxnSpPr>
          <p:nvPr/>
        </p:nvCxnSpPr>
        <p:spPr>
          <a:xfrm>
            <a:off x="955130" y="1442870"/>
            <a:ext cx="0" cy="496062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410395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200545-7779-AE47-A456-DB96A3DFD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Образовательные программы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385D688-1B72-5F49-9824-DBAE990F69C7}"/>
              </a:ext>
            </a:extLst>
          </p:cNvPr>
          <p:cNvSpPr txBox="1"/>
          <p:nvPr/>
        </p:nvSpPr>
        <p:spPr>
          <a:xfrm>
            <a:off x="545952" y="30403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xmlns="" id="{EA5DD3DC-951A-184E-AC81-97991683D897}"/>
              </a:ext>
            </a:extLst>
          </p:cNvPr>
          <p:cNvSpPr txBox="1">
            <a:spLocks/>
          </p:cNvSpPr>
          <p:nvPr/>
        </p:nvSpPr>
        <p:spPr>
          <a:xfrm>
            <a:off x="1116494" y="2043359"/>
            <a:ext cx="9810814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70C0"/>
              </a:buClr>
            </a:pPr>
            <a:r>
              <a:rPr lang="ru-RU" sz="2000" dirty="0"/>
              <a:t>Минимальный набор направленностей образовательных программ – </a:t>
            </a:r>
            <a:r>
              <a:rPr lang="ru-RU" sz="2000" b="1" dirty="0">
                <a:solidFill>
                  <a:srgbClr val="FF0000"/>
                </a:solidFill>
              </a:rPr>
              <a:t>естественно-научная и технологическая</a:t>
            </a:r>
            <a:r>
              <a:rPr lang="ru-RU" sz="2000" dirty="0"/>
              <a:t> (перечень может быть расширен, исходя из имеющихся условий и потребностей).</a:t>
            </a:r>
          </a:p>
          <a:p>
            <a:pPr marL="0" indent="0" algn="just">
              <a:buNone/>
            </a:pPr>
            <a:endParaRPr lang="ru-RU" sz="2000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xmlns="" id="{FFBEE347-979E-A245-9194-6A8306BFB8D6}"/>
              </a:ext>
            </a:extLst>
          </p:cNvPr>
          <p:cNvCxnSpPr>
            <a:cxnSpLocks/>
          </p:cNvCxnSpPr>
          <p:nvPr/>
        </p:nvCxnSpPr>
        <p:spPr>
          <a:xfrm>
            <a:off x="955130" y="1577340"/>
            <a:ext cx="0" cy="496062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3340CB6-E97C-D04A-A620-54F94DBE4FB8}"/>
              </a:ext>
            </a:extLst>
          </p:cNvPr>
          <p:cNvSpPr txBox="1">
            <a:spLocks/>
          </p:cNvSpPr>
          <p:nvPr/>
        </p:nvSpPr>
        <p:spPr>
          <a:xfrm>
            <a:off x="1718983" y="3811163"/>
            <a:ext cx="2288237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b="1" dirty="0">
                <a:solidFill>
                  <a:srgbClr val="FF0000"/>
                </a:solidFill>
              </a:rPr>
              <a:t>«Физика»</a:t>
            </a:r>
          </a:p>
          <a:p>
            <a:pPr>
              <a:buClr>
                <a:srgbClr val="0070C0"/>
              </a:buClr>
            </a:pPr>
            <a:r>
              <a:rPr lang="ru-RU" sz="2000" b="1" dirty="0">
                <a:solidFill>
                  <a:srgbClr val="FF0000"/>
                </a:solidFill>
              </a:rPr>
              <a:t>«Химия»</a:t>
            </a:r>
          </a:p>
          <a:p>
            <a:pPr>
              <a:buClr>
                <a:srgbClr val="0070C0"/>
              </a:buClr>
            </a:pPr>
            <a:r>
              <a:rPr lang="ru-RU" sz="2000" b="1" dirty="0">
                <a:solidFill>
                  <a:srgbClr val="FF0000"/>
                </a:solidFill>
              </a:rPr>
              <a:t>«Биология»</a:t>
            </a:r>
          </a:p>
          <a:p>
            <a:pPr>
              <a:buClr>
                <a:srgbClr val="0070C0"/>
              </a:buClr>
            </a:pPr>
            <a:endParaRPr lang="ru-RU" sz="2000" dirty="0"/>
          </a:p>
        </p:txBody>
      </p:sp>
      <p:sp>
        <p:nvSpPr>
          <p:cNvPr id="8" name="Объект 2">
            <a:extLst>
              <a:ext uri="{FF2B5EF4-FFF2-40B4-BE49-F238E27FC236}">
                <a16:creationId xmlns:a16="http://schemas.microsoft.com/office/drawing/2014/main" xmlns="" id="{65CD7583-EA4E-6E44-8D4E-C300AFEF2C30}"/>
              </a:ext>
            </a:extLst>
          </p:cNvPr>
          <p:cNvSpPr txBox="1">
            <a:spLocks/>
          </p:cNvSpPr>
          <p:nvPr/>
        </p:nvSpPr>
        <p:spPr>
          <a:xfrm>
            <a:off x="4609709" y="3811162"/>
            <a:ext cx="2893749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Не менее </a:t>
            </a:r>
            <a:r>
              <a:rPr lang="ru-RU" sz="2000" b="1" dirty="0">
                <a:solidFill>
                  <a:srgbClr val="FF0000"/>
                </a:solidFill>
              </a:rPr>
              <a:t>1/3</a:t>
            </a:r>
            <a:r>
              <a:rPr lang="ru-RU" sz="2000" dirty="0"/>
              <a:t> объема внеурочной деятельности </a:t>
            </a:r>
            <a:r>
              <a:rPr lang="ru-RU" sz="2000" b="1" dirty="0">
                <a:solidFill>
                  <a:srgbClr val="FF0000"/>
                </a:solidFill>
              </a:rPr>
              <a:t>естественно-научной и технологической </a:t>
            </a:r>
            <a:r>
              <a:rPr lang="ru-RU" sz="2000" dirty="0"/>
              <a:t>направленностей</a:t>
            </a:r>
          </a:p>
          <a:p>
            <a:pPr>
              <a:buClr>
                <a:srgbClr val="0070C0"/>
              </a:buClr>
            </a:pPr>
            <a:endParaRPr lang="ru-RU" sz="2000" dirty="0"/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F8BC3EEB-1146-3344-AA51-4B8B6073C251}"/>
              </a:ext>
            </a:extLst>
          </p:cNvPr>
          <p:cNvSpPr txBox="1">
            <a:spLocks/>
          </p:cNvSpPr>
          <p:nvPr/>
        </p:nvSpPr>
        <p:spPr>
          <a:xfrm>
            <a:off x="8033559" y="3811161"/>
            <a:ext cx="3203311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70C0"/>
              </a:buClr>
            </a:pPr>
            <a:r>
              <a:rPr lang="ru-RU" sz="2000" dirty="0"/>
              <a:t>Дополнительные общеобразовательные программы </a:t>
            </a:r>
            <a:r>
              <a:rPr lang="ru-RU" sz="2000" b="1" dirty="0">
                <a:solidFill>
                  <a:srgbClr val="FF0000"/>
                </a:solidFill>
              </a:rPr>
              <a:t>естественно-научной и технической </a:t>
            </a:r>
            <a:r>
              <a:rPr lang="ru-RU" sz="2000" dirty="0"/>
              <a:t>направленностей*</a:t>
            </a:r>
          </a:p>
          <a:p>
            <a:pPr>
              <a:buClr>
                <a:srgbClr val="0070C0"/>
              </a:buClr>
            </a:pPr>
            <a:endParaRPr lang="ru-R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3A0DFE18-4BAC-42F5-A261-334375A839AA}"/>
              </a:ext>
            </a:extLst>
          </p:cNvPr>
          <p:cNvSpPr txBox="1"/>
          <p:nvPr/>
        </p:nvSpPr>
        <p:spPr>
          <a:xfrm>
            <a:off x="1338309" y="6262042"/>
            <a:ext cx="8879889" cy="46166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* Для малокомплектной общеобразовательной организации или организации, имеющей объективные условия, препятствующие получению лицензии на дополнительное образование детей,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допускается отсутствие программ дополнительного образования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3851078727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935887-51C2-9E4F-A8AB-532E86D12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Нормативные и финансовые условия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xmlns="" id="{C5D1F4F6-0DA4-3B4F-9911-BEAF08AFDDB8}"/>
              </a:ext>
            </a:extLst>
          </p:cNvPr>
          <p:cNvCxnSpPr>
            <a:cxnSpLocks/>
          </p:cNvCxnSpPr>
          <p:nvPr/>
        </p:nvCxnSpPr>
        <p:spPr>
          <a:xfrm>
            <a:off x="845160" y="1828006"/>
            <a:ext cx="0" cy="4228520"/>
          </a:xfrm>
          <a:prstGeom prst="line">
            <a:avLst/>
          </a:prstGeom>
          <a:ln w="57150">
            <a:solidFill>
              <a:srgbClr val="0072B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бъект 2">
            <a:extLst>
              <a:ext uri="{FF2B5EF4-FFF2-40B4-BE49-F238E27FC236}">
                <a16:creationId xmlns:a16="http://schemas.microsoft.com/office/drawing/2014/main" xmlns="" id="{7D3DAA43-A136-4E9B-AF8A-A18D2BA247B6}"/>
              </a:ext>
            </a:extLst>
          </p:cNvPr>
          <p:cNvSpPr txBox="1">
            <a:spLocks/>
          </p:cNvSpPr>
          <p:nvPr/>
        </p:nvSpPr>
        <p:spPr>
          <a:xfrm>
            <a:off x="1179578" y="1737400"/>
            <a:ext cx="9810814" cy="2014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/>
              <a:t>При создании центра «Точка роста» не является обязательным выделять в общеобразовательной организации отдельное структурное подразделение.</a:t>
            </a:r>
          </a:p>
          <a:p>
            <a:pPr algn="just"/>
            <a:r>
              <a:rPr lang="ru-RU" sz="2000" dirty="0"/>
              <a:t>Внесение изменений в Устав общеобразовательной организации не предусмотрена, если иных требований не предусматривает учредитель.</a:t>
            </a:r>
          </a:p>
          <a:p>
            <a:pPr algn="just"/>
            <a:r>
              <a:rPr lang="ru-RU" sz="2000" dirty="0"/>
              <a:t> Положение о центре «Точка роста» определяет цели, задачи и функции центра на уровне общеобразовательной организации.</a:t>
            </a:r>
          </a:p>
          <a:p>
            <a:pPr algn="just"/>
            <a:r>
              <a:rPr lang="ru-RU" sz="2000" dirty="0"/>
              <a:t>Выделение отдельных штатных единиц в штатном расписании не является обязательным при создании центра «Точка роста». Доплаты и надбавки сотрудникам, работающим в центре «Точка роста» устанавливаются в рамках ФОТ в соответствии с Положением об оплате труда. </a:t>
            </a:r>
          </a:p>
          <a:p>
            <a:pPr algn="just"/>
            <a:r>
              <a:rPr lang="ru-RU" sz="2000" dirty="0"/>
              <a:t>При создании центра «Точка роста» целесообразна корректировка государственного/муниципального задания с учетом требований к выполнению показателей деятельности «Точка роста».</a:t>
            </a:r>
          </a:p>
        </p:txBody>
      </p:sp>
    </p:spTree>
    <p:extLst>
      <p:ext uri="{BB962C8B-B14F-4D97-AF65-F5344CB8AC3E}">
        <p14:creationId xmlns:p14="http://schemas.microsoft.com/office/powerpoint/2010/main" val="426148729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D851387-8CA3-934A-8F4A-F191C294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Поддержка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0FAE10E-4A22-E640-A881-8E721CFA9829}"/>
              </a:ext>
            </a:extLst>
          </p:cNvPr>
          <p:cNvSpPr/>
          <p:nvPr/>
        </p:nvSpPr>
        <p:spPr>
          <a:xfrm>
            <a:off x="717143" y="1573955"/>
            <a:ext cx="4903710" cy="132959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Roboto" pitchFamily="2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BA69A60-024E-EC41-A4DD-47A9D0620A1E}"/>
              </a:ext>
            </a:extLst>
          </p:cNvPr>
          <p:cNvSpPr/>
          <p:nvPr/>
        </p:nvSpPr>
        <p:spPr>
          <a:xfrm>
            <a:off x="1090691" y="1839803"/>
            <a:ext cx="3551907" cy="91440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1800"/>
              </a:spcBef>
              <a:buClr>
                <a:srgbClr val="64BDE1"/>
              </a:buClr>
            </a:pP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Методические материалы</a:t>
            </a:r>
            <a:r>
              <a:rPr lang="ru-RU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Федерального оператора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68F0803-F150-BB4C-9134-540EA240F7E1}"/>
              </a:ext>
            </a:extLst>
          </p:cNvPr>
          <p:cNvSpPr/>
          <p:nvPr/>
        </p:nvSpPr>
        <p:spPr>
          <a:xfrm>
            <a:off x="5987556" y="1573955"/>
            <a:ext cx="4903709" cy="132959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Roboto" pitchFamily="2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28491E3A-C16A-4F41-9C71-309EB71FA7AB}"/>
              </a:ext>
            </a:extLst>
          </p:cNvPr>
          <p:cNvSpPr/>
          <p:nvPr/>
        </p:nvSpPr>
        <p:spPr>
          <a:xfrm>
            <a:off x="6279656" y="3449507"/>
            <a:ext cx="3916803" cy="883977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1800"/>
              </a:spcBef>
              <a:buClr>
                <a:srgbClr val="64BDE1"/>
              </a:buClr>
            </a:pP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Использование инфраструктуры, созданной в рамках НПО </a:t>
            </a:r>
            <a:r>
              <a:rPr lang="ru-RU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для сопровождения Центров «Точка роста»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9A43067-1BCC-1346-85C0-375EA91BC6E0}"/>
              </a:ext>
            </a:extLst>
          </p:cNvPr>
          <p:cNvSpPr/>
          <p:nvPr/>
        </p:nvSpPr>
        <p:spPr>
          <a:xfrm>
            <a:off x="717143" y="3291244"/>
            <a:ext cx="4903710" cy="132959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Roboto" pitchFamily="2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79F1590B-1481-3246-9DFD-D294E7166EE2}"/>
              </a:ext>
            </a:extLst>
          </p:cNvPr>
          <p:cNvSpPr/>
          <p:nvPr/>
        </p:nvSpPr>
        <p:spPr>
          <a:xfrm>
            <a:off x="1083846" y="3392356"/>
            <a:ext cx="3551908" cy="883977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1800"/>
              </a:spcBef>
              <a:buClr>
                <a:srgbClr val="64BDE1"/>
              </a:buClr>
            </a:pP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Школьные </a:t>
            </a:r>
            <a:r>
              <a:rPr lang="ru-RU" b="1" kern="0" dirty="0" err="1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Кванториумы</a:t>
            </a: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 и детские технопарки – </a:t>
            </a:r>
            <a:r>
              <a:rPr lang="ru-RU" sz="1400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ресурс проектной деятельности обучающихся центров «Точка роста»</a:t>
            </a:r>
            <a:endParaRPr lang="ru-RU" kern="0" dirty="0">
              <a:solidFill>
                <a:schemeClr val="tx1"/>
              </a:solidFill>
              <a:latin typeface="Roboto" pitchFamily="2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DFA8BC4-1F6A-4541-9D52-1BC3C3C3EC77}"/>
              </a:ext>
            </a:extLst>
          </p:cNvPr>
          <p:cNvSpPr/>
          <p:nvPr/>
        </p:nvSpPr>
        <p:spPr>
          <a:xfrm>
            <a:off x="5987556" y="3288448"/>
            <a:ext cx="4903710" cy="1332006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Roboto" pitchFamily="2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3F06689-3154-1940-910E-988753BFD524}"/>
              </a:ext>
            </a:extLst>
          </p:cNvPr>
          <p:cNvSpPr/>
          <p:nvPr/>
        </p:nvSpPr>
        <p:spPr>
          <a:xfrm>
            <a:off x="6279657" y="1607110"/>
            <a:ext cx="3976820" cy="1147093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1800"/>
              </a:spcBef>
              <a:buClr>
                <a:srgbClr val="64BDE1"/>
              </a:buClr>
            </a:pP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Тематические </a:t>
            </a:r>
            <a:r>
              <a:rPr lang="ru-RU" b="1" kern="0" dirty="0" err="1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вебинары</a:t>
            </a:r>
            <a:r>
              <a:rPr lang="ru-RU" b="1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ru-RU" b="1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</a:br>
            <a:r>
              <a:rPr lang="ru-RU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для региональных координаторов, педагогов и руководителей Центров «Точка роста»</a:t>
            </a:r>
            <a:endParaRPr lang="ru-RU" kern="0" dirty="0">
              <a:solidFill>
                <a:srgbClr val="00346E"/>
              </a:solidFill>
              <a:latin typeface="Roboto" pitchFamily="2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92939BDD-7CC0-9D4C-BCC6-97A36609D9F7}"/>
              </a:ext>
            </a:extLst>
          </p:cNvPr>
          <p:cNvSpPr/>
          <p:nvPr/>
        </p:nvSpPr>
        <p:spPr>
          <a:xfrm>
            <a:off x="5986708" y="4971600"/>
            <a:ext cx="4911100" cy="1329595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Roboto" pitchFamily="2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C2BB104-D252-FB4C-A205-3988BC4E52A6}"/>
              </a:ext>
            </a:extLst>
          </p:cNvPr>
          <p:cNvSpPr/>
          <p:nvPr/>
        </p:nvSpPr>
        <p:spPr>
          <a:xfrm>
            <a:off x="6240956" y="5048054"/>
            <a:ext cx="3792203" cy="1147093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1800"/>
              </a:spcBef>
              <a:buClr>
                <a:srgbClr val="64BDE1"/>
              </a:buClr>
            </a:pP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Информационная поддержка мероприятий с участием центров «Точка роста»</a:t>
            </a:r>
            <a:endParaRPr lang="ru-RU" kern="0" dirty="0">
              <a:solidFill>
                <a:schemeClr val="tx1"/>
              </a:solidFill>
              <a:latin typeface="Roboto" pitchFamily="2" charset="0"/>
              <a:ea typeface="Verdana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73FCF4BB-A2B1-B341-9866-EB5950037ECF}"/>
              </a:ext>
            </a:extLst>
          </p:cNvPr>
          <p:cNvSpPr/>
          <p:nvPr/>
        </p:nvSpPr>
        <p:spPr>
          <a:xfrm>
            <a:off x="717143" y="4968804"/>
            <a:ext cx="4903710" cy="1332006"/>
          </a:xfrm>
          <a:prstGeom prst="rect">
            <a:avLst/>
          </a:prstGeom>
          <a:noFill/>
          <a:ln w="285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Roboto" pitchFamily="2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7FEE73A9-5496-974C-B723-4157C0DD1DAE}"/>
              </a:ext>
            </a:extLst>
          </p:cNvPr>
          <p:cNvSpPr/>
          <p:nvPr/>
        </p:nvSpPr>
        <p:spPr>
          <a:xfrm>
            <a:off x="1104900" y="5054025"/>
            <a:ext cx="3674901" cy="1147093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1800"/>
              </a:spcBef>
              <a:buClr>
                <a:srgbClr val="64BDE1"/>
              </a:buClr>
            </a:pPr>
            <a:r>
              <a:rPr lang="ru-RU" b="1" kern="0" dirty="0">
                <a:solidFill>
                  <a:srgbClr val="00346E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Проведение образовательных мероприятий </a:t>
            </a:r>
            <a:r>
              <a:rPr lang="ru-RU" kern="0" dirty="0">
                <a:solidFill>
                  <a:schemeClr val="tx1"/>
                </a:solidFill>
                <a:latin typeface="Roboto" pitchFamily="2" charset="0"/>
                <a:ea typeface="Verdana" pitchFamily="34" charset="0"/>
                <a:cs typeface="Arial" panose="020B0604020202020204" pitchFamily="34" charset="0"/>
              </a:rPr>
              <a:t>для обучающихся и педагогов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39BFF647-F5D1-B449-9F83-1172079CB75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830207" y="5164400"/>
            <a:ext cx="914400" cy="914400"/>
          </a:xfrm>
          <a:prstGeom prst="rect">
            <a:avLst/>
          </a:prstGeom>
        </p:spPr>
      </p:pic>
      <p:pic>
        <p:nvPicPr>
          <p:cNvPr id="17" name="Рисунок 16" descr="Книги со сплошной заливкой">
            <a:extLst>
              <a:ext uri="{FF2B5EF4-FFF2-40B4-BE49-F238E27FC236}">
                <a16:creationId xmlns:a16="http://schemas.microsoft.com/office/drawing/2014/main" xmlns="" id="{90A044CF-03CE-1B47-9F6B-F9F2A457BD06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566647" y="1781552"/>
            <a:ext cx="914400" cy="914400"/>
          </a:xfrm>
          <a:prstGeom prst="rect">
            <a:avLst/>
          </a:prstGeom>
        </p:spPr>
      </p:pic>
      <p:pic>
        <p:nvPicPr>
          <p:cNvPr id="18" name="Рисунок 17" descr="Монитор со сплошной заливкой">
            <a:extLst>
              <a:ext uri="{FF2B5EF4-FFF2-40B4-BE49-F238E27FC236}">
                <a16:creationId xmlns:a16="http://schemas.microsoft.com/office/drawing/2014/main" xmlns="" id="{40D7492B-92E6-854E-92BB-F0AC98FB461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16190" y="1772679"/>
            <a:ext cx="914400" cy="914400"/>
          </a:xfrm>
          <a:prstGeom prst="rect">
            <a:avLst/>
          </a:prstGeom>
        </p:spPr>
      </p:pic>
      <p:pic>
        <p:nvPicPr>
          <p:cNvPr id="19" name="Рисунок 18" descr="Собрание со сплошной заливкой">
            <a:extLst>
              <a:ext uri="{FF2B5EF4-FFF2-40B4-BE49-F238E27FC236}">
                <a16:creationId xmlns:a16="http://schemas.microsoft.com/office/drawing/2014/main" xmlns="" id="{F5D4C5CC-75E3-A74E-8D8D-6587AF8CFBE2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69314" y="3463045"/>
            <a:ext cx="914400" cy="914400"/>
          </a:xfrm>
          <a:prstGeom prst="rect">
            <a:avLst/>
          </a:prstGeom>
        </p:spPr>
      </p:pic>
      <p:pic>
        <p:nvPicPr>
          <p:cNvPr id="20" name="Рисунок 19" descr="Сервер со сплошной заливкой">
            <a:extLst>
              <a:ext uri="{FF2B5EF4-FFF2-40B4-BE49-F238E27FC236}">
                <a16:creationId xmlns:a16="http://schemas.microsoft.com/office/drawing/2014/main" xmlns="" id="{9A03D74D-B264-E74F-BE6F-F3CD0A5C4154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907251" y="3541827"/>
            <a:ext cx="914400" cy="914400"/>
          </a:xfrm>
          <a:prstGeom prst="rect">
            <a:avLst/>
          </a:prstGeom>
        </p:spPr>
      </p:pic>
      <p:pic>
        <p:nvPicPr>
          <p:cNvPr id="21" name="Рисунок 20" descr="Школьный класс со сплошной заливкой">
            <a:extLst>
              <a:ext uri="{FF2B5EF4-FFF2-40B4-BE49-F238E27FC236}">
                <a16:creationId xmlns:a16="http://schemas.microsoft.com/office/drawing/2014/main" xmlns="" id="{DA798FA9-254D-AE43-BC5B-26322A197162}"/>
              </a:ext>
            </a:extLst>
          </p:cNvPr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4626714" y="51644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482420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>
            <a:extLst>
              <a:ext uri="{FF2B5EF4-FFF2-40B4-BE49-F238E27FC236}">
                <a16:creationId xmlns:a16="http://schemas.microsoft.com/office/drawing/2014/main" xmlns="" id="{69BFAB7B-690E-4170-B2EE-FEE46A89108E}"/>
              </a:ext>
            </a:extLst>
          </p:cNvPr>
          <p:cNvSpPr txBox="1">
            <a:spLocks/>
          </p:cNvSpPr>
          <p:nvPr/>
        </p:nvSpPr>
        <p:spPr>
          <a:xfrm>
            <a:off x="683710" y="296176"/>
            <a:ext cx="10069854" cy="3306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844083" rtl="0" eaLnBrk="1" latinLnBrk="0" hangingPunct="1">
              <a:spcBef>
                <a:spcPct val="0"/>
              </a:spcBef>
              <a:buNone/>
              <a:defRPr sz="406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44083" rtl="0" eaLnBrk="1" fontAlgn="auto" latinLnBrk="0" hangingPunct="1">
              <a:lnSpc>
                <a:spcPct val="8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Вариант оснащения «Стандартный комплект»*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DDF793F-BE88-4906-B441-BF6EA13C9315}"/>
              </a:ext>
            </a:extLst>
          </p:cNvPr>
          <p:cNvSpPr txBox="1"/>
          <p:nvPr/>
        </p:nvSpPr>
        <p:spPr>
          <a:xfrm>
            <a:off x="716703" y="838499"/>
            <a:ext cx="37906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Естественнонаучная направленность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058960EC-5B7B-44BB-97D8-F5AC361DDA22}"/>
              </a:ext>
            </a:extLst>
          </p:cNvPr>
          <p:cNvSpPr txBox="1"/>
          <p:nvPr/>
        </p:nvSpPr>
        <p:spPr>
          <a:xfrm>
            <a:off x="716703" y="1540431"/>
            <a:ext cx="24048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Общее оборудование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A2591D7A-4612-4ECF-B8B2-5A17A855744C}"/>
              </a:ext>
            </a:extLst>
          </p:cNvPr>
          <p:cNvSpPr txBox="1"/>
          <p:nvPr/>
        </p:nvSpPr>
        <p:spPr>
          <a:xfrm>
            <a:off x="729578" y="2477698"/>
            <a:ext cx="37649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Биология</a:t>
            </a:r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xmlns="" id="{C83E309A-839E-4EC1-9C3E-2664CE2557B8}"/>
              </a:ext>
            </a:extLst>
          </p:cNvPr>
          <p:cNvGraphicFramePr>
            <a:graphicFrameLocks noGrp="1"/>
          </p:cNvGraphicFramePr>
          <p:nvPr/>
        </p:nvGraphicFramePr>
        <p:xfrm>
          <a:off x="905040" y="2834991"/>
          <a:ext cx="3653592" cy="13087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52257">
                  <a:extLst>
                    <a:ext uri="{9D8B030D-6E8A-4147-A177-3AD203B41FA5}">
                      <a16:colId xmlns:a16="http://schemas.microsoft.com/office/drawing/2014/main" xmlns="" val="2819966508"/>
                    </a:ext>
                  </a:extLst>
                </a:gridCol>
                <a:gridCol w="701335">
                  <a:extLst>
                    <a:ext uri="{9D8B030D-6E8A-4147-A177-3AD203B41FA5}">
                      <a16:colId xmlns:a16="http://schemas.microsoft.com/office/drawing/2014/main" xmlns="" val="394025516"/>
                    </a:ext>
                  </a:extLst>
                </a:gridCol>
              </a:tblGrid>
              <a:tr h="173883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Комплект влажных препаратов демонстрационный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84525995"/>
                  </a:ext>
                </a:extLst>
              </a:tr>
              <a:tr h="1427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Комплект гербариев демонстрационный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82658532"/>
                  </a:ext>
                </a:extLst>
              </a:tr>
              <a:tr h="1427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u="none" strike="noStrike" dirty="0">
                          <a:effectLst/>
                        </a:rPr>
                        <a:t>Комплект коллекций демонстрационный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78491218"/>
                  </a:ext>
                </a:extLst>
              </a:tr>
            </a:tbl>
          </a:graphicData>
        </a:graphic>
      </p:graphicFrame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35B7915D-F4A6-46EC-AC70-2DDD2090B8BC}"/>
              </a:ext>
            </a:extLst>
          </p:cNvPr>
          <p:cNvSpPr txBox="1"/>
          <p:nvPr/>
        </p:nvSpPr>
        <p:spPr>
          <a:xfrm>
            <a:off x="716703" y="4126144"/>
            <a:ext cx="3645090" cy="34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Химия</a:t>
            </a:r>
          </a:p>
        </p:txBody>
      </p:sp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xmlns="" id="{4093AAD6-BEF3-4FE4-9278-F79E8DC373E7}"/>
              </a:ext>
            </a:extLst>
          </p:cNvPr>
          <p:cNvGraphicFramePr>
            <a:graphicFrameLocks noGrp="1"/>
          </p:cNvGraphicFramePr>
          <p:nvPr/>
        </p:nvGraphicFramePr>
        <p:xfrm>
          <a:off x="905040" y="4480196"/>
          <a:ext cx="3653592" cy="66865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41746">
                  <a:extLst>
                    <a:ext uri="{9D8B030D-6E8A-4147-A177-3AD203B41FA5}">
                      <a16:colId xmlns:a16="http://schemas.microsoft.com/office/drawing/2014/main" xmlns="" val="2819966508"/>
                    </a:ext>
                  </a:extLst>
                </a:gridCol>
                <a:gridCol w="711846">
                  <a:extLst>
                    <a:ext uri="{9D8B030D-6E8A-4147-A177-3AD203B41FA5}">
                      <a16:colId xmlns:a16="http://schemas.microsoft.com/office/drawing/2014/main" xmlns="" val="39402551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Демонстрационное оборудование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384525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Комплект химических реактивов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5826585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Комплект коллекций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1678491218"/>
                  </a:ext>
                </a:extLst>
              </a:tr>
            </a:tbl>
          </a:graphicData>
        </a:graphic>
      </p:graphicFrame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D6B3D5BD-D90B-41A6-A631-438ED6258447}"/>
              </a:ext>
            </a:extLst>
          </p:cNvPr>
          <p:cNvSpPr txBox="1"/>
          <p:nvPr/>
        </p:nvSpPr>
        <p:spPr>
          <a:xfrm>
            <a:off x="729578" y="5124795"/>
            <a:ext cx="37906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Физика</a:t>
            </a:r>
          </a:p>
        </p:txBody>
      </p:sp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xmlns="" id="{AACDD64E-EBD0-4EC1-A281-809973D4C51A}"/>
              </a:ext>
            </a:extLst>
          </p:cNvPr>
          <p:cNvGraphicFramePr>
            <a:graphicFrameLocks noGrp="1"/>
          </p:cNvGraphicFramePr>
          <p:nvPr/>
        </p:nvGraphicFramePr>
        <p:xfrm>
          <a:off x="900013" y="5485807"/>
          <a:ext cx="3594466" cy="108585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61127">
                  <a:extLst>
                    <a:ext uri="{9D8B030D-6E8A-4147-A177-3AD203B41FA5}">
                      <a16:colId xmlns:a16="http://schemas.microsoft.com/office/drawing/2014/main" xmlns="" val="2819966508"/>
                    </a:ext>
                  </a:extLst>
                </a:gridCol>
                <a:gridCol w="633339">
                  <a:extLst>
                    <a:ext uri="{9D8B030D-6E8A-4147-A177-3AD203B41FA5}">
                      <a16:colId xmlns:a16="http://schemas.microsoft.com/office/drawing/2014/main" xmlns="" val="394025516"/>
                    </a:ext>
                  </a:extLst>
                </a:gridCol>
              </a:tblGrid>
              <a:tr h="9446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Оборудование для демонстрационных опытов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84525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Оборудование для лабораторных работ и ученических опытов (на базе комплектов для ОГЭ)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582658532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:a16="http://schemas.microsoft.com/office/drawing/2014/main" xmlns="" id="{CA26B774-CB80-4CC7-9A7B-847C7348165E}"/>
              </a:ext>
            </a:extLst>
          </p:cNvPr>
          <p:cNvGraphicFramePr>
            <a:graphicFrameLocks noGrp="1"/>
          </p:cNvGraphicFramePr>
          <p:nvPr/>
        </p:nvGraphicFramePr>
        <p:xfrm>
          <a:off x="908265" y="1848390"/>
          <a:ext cx="3599091" cy="6591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073574">
                  <a:extLst>
                    <a:ext uri="{9D8B030D-6E8A-4147-A177-3AD203B41FA5}">
                      <a16:colId xmlns:a16="http://schemas.microsoft.com/office/drawing/2014/main" xmlns="" val="2798523406"/>
                    </a:ext>
                  </a:extLst>
                </a:gridCol>
                <a:gridCol w="525517">
                  <a:extLst>
                    <a:ext uri="{9D8B030D-6E8A-4147-A177-3AD203B41FA5}">
                      <a16:colId xmlns:a16="http://schemas.microsoft.com/office/drawing/2014/main" xmlns="" val="2183835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Лаборатория цифровая (единая для всех предметов)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70333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Посуда и оборудование для опытов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81861486"/>
                  </a:ext>
                </a:extLst>
              </a:tr>
            </a:tbl>
          </a:graphicData>
        </a:graphic>
      </p:graphicFrame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ABADF223-F404-4B60-80A7-1852A6B97589}"/>
              </a:ext>
            </a:extLst>
          </p:cNvPr>
          <p:cNvSpPr txBox="1"/>
          <p:nvPr/>
        </p:nvSpPr>
        <p:spPr>
          <a:xfrm>
            <a:off x="4558632" y="837643"/>
            <a:ext cx="3502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Технологическая направленность</a:t>
            </a:r>
          </a:p>
        </p:txBody>
      </p:sp>
      <p:graphicFrame>
        <p:nvGraphicFramePr>
          <p:cNvPr id="38" name="Таблица 37">
            <a:extLst>
              <a:ext uri="{FF2B5EF4-FFF2-40B4-BE49-F238E27FC236}">
                <a16:creationId xmlns:a16="http://schemas.microsoft.com/office/drawing/2014/main" xmlns="" id="{31B123E3-99F1-4B0A-B36B-1CAE6909ED11}"/>
              </a:ext>
            </a:extLst>
          </p:cNvPr>
          <p:cNvGraphicFramePr>
            <a:graphicFrameLocks noGrp="1"/>
          </p:cNvGraphicFramePr>
          <p:nvPr/>
        </p:nvGraphicFramePr>
        <p:xfrm>
          <a:off x="4775885" y="1870269"/>
          <a:ext cx="3238208" cy="151257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87384">
                  <a:extLst>
                    <a:ext uri="{9D8B030D-6E8A-4147-A177-3AD203B41FA5}">
                      <a16:colId xmlns:a16="http://schemas.microsoft.com/office/drawing/2014/main" xmlns="" val="2798523406"/>
                    </a:ext>
                  </a:extLst>
                </a:gridCol>
                <a:gridCol w="550824">
                  <a:extLst>
                    <a:ext uri="{9D8B030D-6E8A-4147-A177-3AD203B41FA5}">
                      <a16:colId xmlns:a16="http://schemas.microsoft.com/office/drawing/2014/main" xmlns="" val="2183835217"/>
                    </a:ext>
                  </a:extLst>
                </a:gridCol>
              </a:tblGrid>
              <a:tr h="411467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Образовательный конструктор для практики блочного программирования с комплектом датчиков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70333382"/>
                  </a:ext>
                </a:extLst>
              </a:tr>
              <a:tr h="27697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Образовательный набор по механике, мехатронике и робототехнике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81861486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67C21EA4-250B-4220-BFAE-2AFF2AF20FA3}"/>
              </a:ext>
            </a:extLst>
          </p:cNvPr>
          <p:cNvSpPr txBox="1"/>
          <p:nvPr/>
        </p:nvSpPr>
        <p:spPr>
          <a:xfrm>
            <a:off x="4550130" y="3595826"/>
            <a:ext cx="31612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sng" strike="noStrike" kern="0" cap="all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Компьютерное оборудование</a:t>
            </a:r>
          </a:p>
        </p:txBody>
      </p:sp>
      <p:graphicFrame>
        <p:nvGraphicFramePr>
          <p:cNvPr id="40" name="Таблица 39">
            <a:extLst>
              <a:ext uri="{FF2B5EF4-FFF2-40B4-BE49-F238E27FC236}">
                <a16:creationId xmlns:a16="http://schemas.microsoft.com/office/drawing/2014/main" xmlns="" id="{24FA544C-34C7-4DEB-AC28-B04FFD7F94C1}"/>
              </a:ext>
            </a:extLst>
          </p:cNvPr>
          <p:cNvGraphicFramePr>
            <a:graphicFrameLocks noGrp="1"/>
          </p:cNvGraphicFramePr>
          <p:nvPr/>
        </p:nvGraphicFramePr>
        <p:xfrm>
          <a:off x="4775885" y="4343862"/>
          <a:ext cx="2894750" cy="65913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95660">
                  <a:extLst>
                    <a:ext uri="{9D8B030D-6E8A-4147-A177-3AD203B41FA5}">
                      <a16:colId xmlns:a16="http://schemas.microsoft.com/office/drawing/2014/main" xmlns="" val="2798523406"/>
                    </a:ext>
                  </a:extLst>
                </a:gridCol>
                <a:gridCol w="599090">
                  <a:extLst>
                    <a:ext uri="{9D8B030D-6E8A-4147-A177-3AD203B41FA5}">
                      <a16:colId xmlns:a16="http://schemas.microsoft.com/office/drawing/2014/main" xmlns="" val="21838352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Ноутбук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270333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МФУ (принтер, сканер, копир)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 шт.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xmlns="" val="2781861486"/>
                  </a:ext>
                </a:extLst>
              </a:tr>
            </a:tbl>
          </a:graphicData>
        </a:graphic>
      </p:graphicFrame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0048F7B4-F2F2-47AC-94FA-4099194010A4}"/>
              </a:ext>
            </a:extLst>
          </p:cNvPr>
          <p:cNvSpPr txBox="1"/>
          <p:nvPr/>
        </p:nvSpPr>
        <p:spPr>
          <a:xfrm>
            <a:off x="4662790" y="6077078"/>
            <a:ext cx="69301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Calibri"/>
              </a:rPr>
              <a:t>* Для малокомплектных общеобразовательных организаций объем единиц средств обучения и воспитания представляется в меньшем количестве.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3D9835A6-CD7A-413C-8B63-D00796E1EC4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63247" y="2461698"/>
            <a:ext cx="3764383" cy="35840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1" name="Прямоугольник 20"/>
          <p:cNvSpPr/>
          <p:nvPr/>
        </p:nvSpPr>
        <p:spPr>
          <a:xfrm>
            <a:off x="7914170" y="1112716"/>
            <a:ext cx="4008068" cy="1263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215" marR="0" lvl="0" indent="0" algn="ctr" defTabSz="914400" rtl="0" eaLnBrk="1" fontAlgn="auto" latinLnBrk="0" hangingPunct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all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sym typeface="Calibri"/>
              </a:rPr>
              <a:t>Стандартный комплект поставляется единым комплектом и не подлежит доукомплектованию за счет дополнительного оборудования профильного комплекта.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15079" y="1222888"/>
            <a:ext cx="595264" cy="57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62685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>
            <a:extLst>
              <a:ext uri="{FF2B5EF4-FFF2-40B4-BE49-F238E27FC236}">
                <a16:creationId xmlns:a16="http://schemas.microsoft.com/office/drawing/2014/main" xmlns="" id="{71493675-6510-4578-B897-9DF5C4A698B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80617" y="1101386"/>
            <a:ext cx="1544999" cy="1522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19383" y="1566471"/>
            <a:ext cx="1989199" cy="932371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Репозиторий </a:t>
            </a:r>
            <a:b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методических</a:t>
            </a:r>
            <a:b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материалов: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1B2B102-2C49-449A-A92E-CAD0D92C2EF8}"/>
              </a:ext>
            </a:extLst>
          </p:cNvPr>
          <p:cNvSpPr txBox="1"/>
          <p:nvPr/>
        </p:nvSpPr>
        <p:spPr>
          <a:xfrm>
            <a:off x="4993049" y="1438780"/>
            <a:ext cx="4067231" cy="969496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r>
              <a:rPr lang="en-US" sz="2000" u="sng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web.roskvantorium.ru</a:t>
            </a:r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endParaRPr lang="ru-RU" sz="2000" dirty="0">
              <a:solidFill>
                <a:srgbClr val="3750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u="sng" dirty="0">
                <a:solidFill>
                  <a:srgbClr val="37507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www.elducation.ru </a:t>
            </a:r>
            <a:endParaRPr lang="ru-RU" sz="2000" u="sng" dirty="0">
              <a:solidFill>
                <a:srgbClr val="37507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0B31A5A2-CF22-4D1C-8D0C-86B1F9E85B50}"/>
              </a:ext>
            </a:extLst>
          </p:cNvPr>
          <p:cNvSpPr txBox="1"/>
          <p:nvPr/>
        </p:nvSpPr>
        <p:spPr>
          <a:xfrm>
            <a:off x="626913" y="5308808"/>
            <a:ext cx="2251136" cy="636969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Каналы </a:t>
            </a:r>
          </a:p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коммуникаций:</a:t>
            </a: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A4C92AF0-C474-42BE-8317-E5D97350BD5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4766" y="4014937"/>
            <a:ext cx="786521" cy="748616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BDA3797B-B14A-43EA-87EF-F74769B67B4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41714" y="4019066"/>
            <a:ext cx="759812" cy="73678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68FD5813-4CC7-4E93-BFD1-C7FA7CDC4109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0387" y="4122397"/>
            <a:ext cx="631460" cy="54909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52C5887B-E20A-4430-9EFE-D5344A902299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3935" y="4030856"/>
            <a:ext cx="724997" cy="72499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13CEBB1B-7797-4F3B-B55A-67027CF0D5B7}"/>
              </a:ext>
            </a:extLst>
          </p:cNvPr>
          <p:cNvSpPr txBox="1"/>
          <p:nvPr/>
        </p:nvSpPr>
        <p:spPr>
          <a:xfrm>
            <a:off x="562761" y="2829095"/>
            <a:ext cx="2347192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Контакты: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A8EEBAD7-1419-44E8-8CA0-9EBADB2864B9}"/>
              </a:ext>
            </a:extLst>
          </p:cNvPr>
          <p:cNvSpPr txBox="1"/>
          <p:nvPr/>
        </p:nvSpPr>
        <p:spPr>
          <a:xfrm>
            <a:off x="516608" y="3224457"/>
            <a:ext cx="2787504" cy="633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kern="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lnSpc>
                <a:spcPts val="2533"/>
              </a:lnSpc>
            </a:pPr>
            <a:endParaRPr lang="ru-RU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75FBF5DF-B4F1-4F09-96F1-3CAF104A3701}"/>
              </a:ext>
            </a:extLst>
          </p:cNvPr>
          <p:cNvSpPr txBox="1"/>
          <p:nvPr/>
        </p:nvSpPr>
        <p:spPr>
          <a:xfrm>
            <a:off x="3369131" y="3191754"/>
            <a:ext cx="2359704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https://eit.edu.ru/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6CC41B8-F50A-4470-9202-0E33CE932445}"/>
              </a:ext>
            </a:extLst>
          </p:cNvPr>
          <p:cNvSpPr txBox="1"/>
          <p:nvPr/>
        </p:nvSpPr>
        <p:spPr>
          <a:xfrm>
            <a:off x="8634666" y="3223815"/>
            <a:ext cx="2511247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+ 7 (495) </a:t>
            </a:r>
            <a:r>
              <a:rPr lang="en-US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231</a:t>
            </a:r>
            <a:r>
              <a:rPr lang="ru-RU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19</a:t>
            </a:r>
            <a:r>
              <a:rPr lang="ru-RU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-1</a:t>
            </a:r>
            <a:r>
              <a:rPr lang="en-US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</a:t>
            </a:r>
            <a:endParaRPr lang="ru-RU" sz="1867" b="1" dirty="0">
              <a:solidFill>
                <a:srgbClr val="375075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D051A28E-124D-4F59-9D65-E2AFA5BC86F5}"/>
              </a:ext>
            </a:extLst>
          </p:cNvPr>
          <p:cNvSpPr txBox="1"/>
          <p:nvPr/>
        </p:nvSpPr>
        <p:spPr>
          <a:xfrm>
            <a:off x="5969097" y="3191754"/>
            <a:ext cx="2115136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67" b="1" dirty="0">
                <a:solidFill>
                  <a:srgbClr val="375075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npo@apkpro.ru</a:t>
            </a:r>
          </a:p>
        </p:txBody>
      </p:sp>
      <p:pic>
        <p:nvPicPr>
          <p:cNvPr id="31" name="Рисунок 30">
            <a:extLst>
              <a:ext uri="{FF2B5EF4-FFF2-40B4-BE49-F238E27FC236}">
                <a16:creationId xmlns:a16="http://schemas.microsoft.com/office/drawing/2014/main" xmlns="" id="{6F1B6397-BC16-4D9B-8101-323BDA8D92C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6265" y="4823954"/>
            <a:ext cx="1680339" cy="1641709"/>
          </a:xfrm>
          <a:prstGeom prst="rect">
            <a:avLst/>
          </a:prstGeom>
        </p:spPr>
      </p:pic>
      <p:pic>
        <p:nvPicPr>
          <p:cNvPr id="32" name="Рисунок 31">
            <a:extLst>
              <a:ext uri="{FF2B5EF4-FFF2-40B4-BE49-F238E27FC236}">
                <a16:creationId xmlns:a16="http://schemas.microsoft.com/office/drawing/2014/main" xmlns="" id="{6D01DA12-284A-4DCB-8292-F4819ECC9E18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9221" y="4823954"/>
            <a:ext cx="1641711" cy="1641709"/>
          </a:xfrm>
          <a:prstGeom prst="rect">
            <a:avLst/>
          </a:prstGeom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068E7B12-CAF6-4906-8187-C75C365C6D7D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1831" y="4823954"/>
            <a:ext cx="1632293" cy="1641709"/>
          </a:xfrm>
          <a:prstGeom prst="rect">
            <a:avLst/>
          </a:prstGeom>
        </p:spPr>
      </p:pic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2111AA79-57DD-4945-8DBD-35EE8445A463}"/>
              </a:ext>
            </a:extLst>
          </p:cNvPr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85025" y="4831106"/>
            <a:ext cx="1616097" cy="1616097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E455C280-477F-46FF-9199-2C2601165688}"/>
              </a:ext>
            </a:extLst>
          </p:cNvPr>
          <p:cNvSpPr txBox="1"/>
          <p:nvPr/>
        </p:nvSpPr>
        <p:spPr>
          <a:xfrm>
            <a:off x="3390040" y="2829095"/>
            <a:ext cx="2347192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Сайт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D571E3D4-6BA3-4C09-A0E0-3EC4438D78C3}"/>
              </a:ext>
            </a:extLst>
          </p:cNvPr>
          <p:cNvSpPr txBox="1"/>
          <p:nvPr/>
        </p:nvSpPr>
        <p:spPr>
          <a:xfrm>
            <a:off x="6011076" y="2829095"/>
            <a:ext cx="2347192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Почта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01695F99-7FA1-479D-B0E9-F531D4F73637}"/>
              </a:ext>
            </a:extLst>
          </p:cNvPr>
          <p:cNvSpPr txBox="1"/>
          <p:nvPr/>
        </p:nvSpPr>
        <p:spPr>
          <a:xfrm>
            <a:off x="8650484" y="2829095"/>
            <a:ext cx="2347192" cy="387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07917">
              <a:lnSpc>
                <a:spcPct val="90000"/>
              </a:lnSpc>
              <a:spcBef>
                <a:spcPct val="0"/>
              </a:spcBef>
            </a:pPr>
            <a:r>
              <a:rPr lang="ru-RU" sz="2133" dirty="0">
                <a:solidFill>
                  <a:srgbClr val="37507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Телефон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14391" y="280270"/>
            <a:ext cx="9640375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64BDE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Ресурсы федерального оператора сети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  </a:t>
            </a: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Центров «Точка роста»:</a:t>
            </a:r>
          </a:p>
        </p:txBody>
      </p:sp>
    </p:spTree>
    <p:extLst>
      <p:ext uri="{BB962C8B-B14F-4D97-AF65-F5344CB8AC3E}">
        <p14:creationId xmlns:p14="http://schemas.microsoft.com/office/powerpoint/2010/main" val="2975730864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Логотип YouTube. Следующий шаг эволюции спустя 12 лет. - Pioneer Design  Studio Blo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72623" y="4085364"/>
            <a:ext cx="3798028" cy="247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7240" y="156119"/>
            <a:ext cx="9185366" cy="1325563"/>
          </a:xfrm>
        </p:spPr>
        <p:txBody>
          <a:bodyPr>
            <a:noAutofit/>
          </a:bodyPr>
          <a:lstStyle/>
          <a:p>
            <a:pPr algn="ctr" defTabSz="844083">
              <a:lnSpc>
                <a:spcPct val="8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 Всероссийский Форум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«Точка роста»</a:t>
            </a:r>
            <a:b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«Вектор трансформации образования общеобразовательных организаций сельских территорий и малых городов» 30 октября 2020г.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2623" y="6053471"/>
            <a:ext cx="4469594" cy="635388"/>
          </a:xfrm>
        </p:spPr>
        <p:txBody>
          <a:bodyPr>
            <a:normAutofit fontScale="92500"/>
          </a:bodyPr>
          <a:lstStyle/>
          <a:p>
            <a:r>
              <a:rPr lang="en-US" sz="1800" dirty="0">
                <a:hlinkClick r:id="rId3"/>
              </a:rPr>
              <a:t>https://www.youtube.com/playlist?list=PL2hR9MJOWW-R6SFrL0S5HdrVpulgPtlzx</a:t>
            </a:r>
            <a:endParaRPr lang="ru-RU" sz="18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720" y="1690688"/>
            <a:ext cx="2795775" cy="497026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57314" y="1690688"/>
            <a:ext cx="87475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- 7 тематических сессий</a:t>
            </a:r>
          </a:p>
          <a:p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- 36 спикеров из 11 регионов</a:t>
            </a:r>
          </a:p>
          <a:p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- учащиеся Центров «Точка роста» из 5 регионов представили свои лучшие медиа-проекты</a:t>
            </a:r>
          </a:p>
          <a:p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- </a:t>
            </a:r>
            <a:r>
              <a:rPr lang="ru-RU" sz="2000" b="1" dirty="0">
                <a:solidFill>
                  <a:srgbClr val="375075"/>
                </a:solidFill>
                <a:latin typeface="Arial" panose="020B0604020202020204" pitchFamily="34" charset="0"/>
              </a:rPr>
              <a:t>32 322 </a:t>
            </a:r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педагога сельских школ страны приняли участие в работе Форума </a:t>
            </a:r>
          </a:p>
          <a:p>
            <a:endParaRPr lang="ru-RU" sz="2000" dirty="0">
              <a:solidFill>
                <a:srgbClr val="375075"/>
              </a:solidFill>
              <a:latin typeface="Arial" panose="020B0604020202020204" pitchFamily="34" charset="0"/>
            </a:endParaRPr>
          </a:p>
          <a:p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В среднем 8 тысяч человек одновременно смотрело каждую сессию</a:t>
            </a:r>
          </a:p>
          <a:p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На всех площадках трансляцию Форума посмотрели более </a:t>
            </a:r>
            <a:r>
              <a:rPr lang="ru-RU" sz="2000" b="1" dirty="0">
                <a:solidFill>
                  <a:srgbClr val="375075"/>
                </a:solidFill>
                <a:latin typeface="Arial" panose="020B0604020202020204" pitchFamily="34" charset="0"/>
              </a:rPr>
              <a:t>51 500 </a:t>
            </a:r>
            <a:r>
              <a:rPr lang="ru-RU" sz="2000" dirty="0">
                <a:solidFill>
                  <a:srgbClr val="375075"/>
                </a:solidFill>
                <a:latin typeface="Arial" panose="020B0604020202020204" pitchFamily="34" charset="0"/>
              </a:rPr>
              <a:t>человек</a:t>
            </a:r>
          </a:p>
        </p:txBody>
      </p:sp>
    </p:spTree>
    <p:extLst>
      <p:ext uri="{BB962C8B-B14F-4D97-AF65-F5344CB8AC3E}">
        <p14:creationId xmlns:p14="http://schemas.microsoft.com/office/powerpoint/2010/main" val="214739780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Объект 2">
            <a:extLst>
              <a:ext uri="{FF2B5EF4-FFF2-40B4-BE49-F238E27FC236}">
                <a16:creationId xmlns:a16="http://schemas.microsoft.com/office/drawing/2014/main" xmlns="" id="{D40DAD62-AEE8-4C86-9341-8B19C2B6BC66}"/>
              </a:ext>
            </a:extLst>
          </p:cNvPr>
          <p:cNvSpPr txBox="1">
            <a:spLocks/>
          </p:cNvSpPr>
          <p:nvPr/>
        </p:nvSpPr>
        <p:spPr>
          <a:xfrm>
            <a:off x="1133928" y="2137549"/>
            <a:ext cx="2694956" cy="10766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Национальная цель </a:t>
            </a:r>
            <a:b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развития Российской Федерации на период </a:t>
            </a:r>
            <a:b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</a:b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до 2030 года</a:t>
            </a:r>
          </a:p>
        </p:txBody>
      </p:sp>
      <p:sp>
        <p:nvSpPr>
          <p:cNvPr id="22" name="Объект 2">
            <a:extLst>
              <a:ext uri="{FF2B5EF4-FFF2-40B4-BE49-F238E27FC236}">
                <a16:creationId xmlns:a16="http://schemas.microsoft.com/office/drawing/2014/main" xmlns="" id="{4F6862E3-D18B-470D-9B6F-9D25AA358220}"/>
              </a:ext>
            </a:extLst>
          </p:cNvPr>
          <p:cNvSpPr txBox="1">
            <a:spLocks/>
          </p:cNvSpPr>
          <p:nvPr/>
        </p:nvSpPr>
        <p:spPr>
          <a:xfrm>
            <a:off x="1133928" y="4701135"/>
            <a:ext cx="2388238" cy="4876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Целевые показатели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xmlns="" id="{AE8CB5BB-F638-4315-A78F-7E60DF8EA309}"/>
              </a:ext>
            </a:extLst>
          </p:cNvPr>
          <p:cNvCxnSpPr>
            <a:cxnSpLocks/>
          </p:cNvCxnSpPr>
          <p:nvPr/>
        </p:nvCxnSpPr>
        <p:spPr>
          <a:xfrm>
            <a:off x="3675524" y="2137549"/>
            <a:ext cx="0" cy="107663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xmlns="" id="{F5FDDFA4-1132-440B-B75E-B847D7DA75AA}"/>
              </a:ext>
            </a:extLst>
          </p:cNvPr>
          <p:cNvCxnSpPr>
            <a:cxnSpLocks/>
          </p:cNvCxnSpPr>
          <p:nvPr/>
        </p:nvCxnSpPr>
        <p:spPr>
          <a:xfrm>
            <a:off x="3675524" y="3564293"/>
            <a:ext cx="0" cy="306732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бъект 2">
            <a:extLst>
              <a:ext uri="{FF2B5EF4-FFF2-40B4-BE49-F238E27FC236}">
                <a16:creationId xmlns:a16="http://schemas.microsoft.com/office/drawing/2014/main" xmlns="" id="{312162F5-6B0A-405D-B468-3A2B3CADFA31}"/>
              </a:ext>
            </a:extLst>
          </p:cNvPr>
          <p:cNvSpPr txBox="1">
            <a:spLocks/>
          </p:cNvSpPr>
          <p:nvPr/>
        </p:nvSpPr>
        <p:spPr>
          <a:xfrm>
            <a:off x="4176371" y="2223803"/>
            <a:ext cx="6106278" cy="9903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Возможность для самореализации </a:t>
            </a:r>
            <a:b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</a:br>
            <a: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и развития талантов</a:t>
            </a:r>
          </a:p>
        </p:txBody>
      </p:sp>
      <p:sp>
        <p:nvSpPr>
          <p:cNvPr id="26" name="Объект 2">
            <a:extLst>
              <a:ext uri="{FF2B5EF4-FFF2-40B4-BE49-F238E27FC236}">
                <a16:creationId xmlns:a16="http://schemas.microsoft.com/office/drawing/2014/main" xmlns="" id="{0F1BABCB-D0ED-47A1-AEA3-D9AE48FF4CEC}"/>
              </a:ext>
            </a:extLst>
          </p:cNvPr>
          <p:cNvSpPr txBox="1">
            <a:spLocks/>
          </p:cNvSpPr>
          <p:nvPr/>
        </p:nvSpPr>
        <p:spPr>
          <a:xfrm>
            <a:off x="4176372" y="3564293"/>
            <a:ext cx="7681800" cy="2288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Вхождение Российской Федерации десятку ведущих стран </a:t>
            </a:r>
            <a:r>
              <a:rPr lang="ru-RU" sz="1600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мира по качеству общего образования</a:t>
            </a:r>
          </a:p>
          <a:p>
            <a:pPr marL="0" lvl="0" indent="0">
              <a:buNone/>
              <a:defRPr/>
            </a:pP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Формирование эффективной системы выявления, поддержки и развития способностей </a:t>
            </a:r>
            <a:r>
              <a:rPr lang="ru-RU" sz="1600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</a:t>
            </a:r>
          </a:p>
          <a:p>
            <a:pPr marL="0" lvl="0" indent="0">
              <a:buNone/>
              <a:defRPr/>
            </a:pP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Создание условий для воспитания гармонично развитой и социально ответственной личности </a:t>
            </a:r>
            <a:r>
              <a:rPr lang="ru-RU" sz="1600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на основе духовно-нравственных ценностей народов Российской Федерации, исторических и национально-культурных традиций</a:t>
            </a:r>
          </a:p>
          <a:p>
            <a:pPr marL="0" lvl="0" indent="0">
              <a:buNone/>
              <a:defRPr/>
            </a:pP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Увеличение доли граждан, занимающихся волонтерской (добровольческой) деятельностью </a:t>
            </a:r>
            <a:r>
              <a:rPr lang="ru-RU" sz="1600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или вовлеченных в деятельность волонтерских (добровольческих) организаций, </a:t>
            </a:r>
            <a:r>
              <a:rPr lang="ru-RU" sz="1600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до 15 процентов.</a:t>
            </a: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xmlns="" id="{4A9D823A-F2D0-4BA6-AD4B-614167451862}"/>
              </a:ext>
            </a:extLst>
          </p:cNvPr>
          <p:cNvSpPr txBox="1">
            <a:spLocks/>
          </p:cNvSpPr>
          <p:nvPr/>
        </p:nvSpPr>
        <p:spPr>
          <a:xfrm>
            <a:off x="3828884" y="3604439"/>
            <a:ext cx="400828" cy="44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8" name="Объект 2">
            <a:extLst>
              <a:ext uri="{FF2B5EF4-FFF2-40B4-BE49-F238E27FC236}">
                <a16:creationId xmlns:a16="http://schemas.microsoft.com/office/drawing/2014/main" xmlns="" id="{6D247672-A749-42F0-92E6-BD066987E227}"/>
              </a:ext>
            </a:extLst>
          </p:cNvPr>
          <p:cNvSpPr txBox="1">
            <a:spLocks/>
          </p:cNvSpPr>
          <p:nvPr/>
        </p:nvSpPr>
        <p:spPr>
          <a:xfrm>
            <a:off x="3828884" y="4381331"/>
            <a:ext cx="400828" cy="44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Объект 2">
            <a:extLst>
              <a:ext uri="{FF2B5EF4-FFF2-40B4-BE49-F238E27FC236}">
                <a16:creationId xmlns:a16="http://schemas.microsoft.com/office/drawing/2014/main" xmlns="" id="{99F30604-E191-4979-B6BD-C45174D3389A}"/>
              </a:ext>
            </a:extLst>
          </p:cNvPr>
          <p:cNvSpPr txBox="1">
            <a:spLocks/>
          </p:cNvSpPr>
          <p:nvPr/>
        </p:nvSpPr>
        <p:spPr>
          <a:xfrm>
            <a:off x="3828884" y="5266024"/>
            <a:ext cx="400828" cy="44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3021F11-BC2E-4008-853D-D76F84FB9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928" y="251101"/>
            <a:ext cx="8053614" cy="1262514"/>
          </a:xfrm>
        </p:spPr>
        <p:txBody>
          <a:bodyPr>
            <a:noAutofit/>
          </a:bodyPr>
          <a:lstStyle/>
          <a:p>
            <a:pPr defTabSz="1007943">
              <a:spcBef>
                <a:spcPct val="0"/>
              </a:spcBef>
            </a:pPr>
            <a:r>
              <a:rPr lang="ru-RU" sz="2800" kern="1200" dirty="0">
                <a:solidFill>
                  <a:srgbClr val="484C6A"/>
                </a:solidFill>
                <a:latin typeface="Muller Bold" pitchFamily="50" charset="-52"/>
                <a:ea typeface="+mj-ea"/>
                <a:cs typeface="Arial" panose="020B0604020202020204" pitchFamily="34" charset="0"/>
              </a:rPr>
              <a:t>Указ Президента Российской Федерации </a:t>
            </a:r>
            <a:br>
              <a:rPr lang="ru-RU" sz="2800" kern="1200" dirty="0">
                <a:solidFill>
                  <a:srgbClr val="484C6A"/>
                </a:solidFill>
                <a:latin typeface="Muller Bold" pitchFamily="50" charset="-52"/>
                <a:ea typeface="+mj-ea"/>
                <a:cs typeface="Arial" panose="020B0604020202020204" pitchFamily="34" charset="0"/>
              </a:rPr>
            </a:br>
            <a:r>
              <a:rPr lang="ru-RU" sz="2800" kern="1200" dirty="0">
                <a:solidFill>
                  <a:srgbClr val="484C6A"/>
                </a:solidFill>
                <a:latin typeface="Muller Bold" pitchFamily="50" charset="-52"/>
                <a:ea typeface="+mj-ea"/>
                <a:cs typeface="Arial" panose="020B0604020202020204" pitchFamily="34" charset="0"/>
              </a:rPr>
              <a:t>о Национальных целях развития Российской Федерации на период до 2030 года</a:t>
            </a:r>
          </a:p>
        </p:txBody>
      </p:sp>
      <p:sp>
        <p:nvSpPr>
          <p:cNvPr id="14" name="Объект 2">
            <a:extLst>
              <a:ext uri="{FF2B5EF4-FFF2-40B4-BE49-F238E27FC236}">
                <a16:creationId xmlns:a16="http://schemas.microsoft.com/office/drawing/2014/main" xmlns="" id="{03A12E2B-CABA-493E-ADC9-C9BD7BE8642F}"/>
              </a:ext>
            </a:extLst>
          </p:cNvPr>
          <p:cNvSpPr txBox="1">
            <a:spLocks/>
          </p:cNvSpPr>
          <p:nvPr/>
        </p:nvSpPr>
        <p:spPr>
          <a:xfrm>
            <a:off x="3828884" y="6021593"/>
            <a:ext cx="400828" cy="442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ru-RU" b="1" dirty="0">
                <a:solidFill>
                  <a:srgbClr val="484C6A"/>
                </a:solidFill>
                <a:latin typeface="Circe" panose="020B0502020203020203" pitchFamily="34" charset="-52"/>
                <a:cs typeface="Arial" panose="020B0604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15893032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2E70A22D-1366-FC47-96A8-E53FBF989667}"/>
              </a:ext>
            </a:extLst>
          </p:cNvPr>
          <p:cNvSpPr txBox="1"/>
          <p:nvPr/>
        </p:nvSpPr>
        <p:spPr>
          <a:xfrm>
            <a:off x="4197327" y="2157754"/>
            <a:ext cx="1695021" cy="1071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9999"/>
            <a:r>
              <a:rPr lang="ru-RU" sz="6365" b="1" dirty="0">
                <a:solidFill>
                  <a:srgbClr val="64BD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588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xmlns="" id="{237D17E3-16D9-2441-945A-16D8A14C8D08}"/>
              </a:ext>
            </a:extLst>
          </p:cNvPr>
          <p:cNvSpPr/>
          <p:nvPr/>
        </p:nvSpPr>
        <p:spPr>
          <a:xfrm>
            <a:off x="3728703" y="3639059"/>
            <a:ext cx="773939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6248" indent="-206248" defTabSz="329999">
              <a:buFont typeface="Wingdings" panose="05000000000000000000" pitchFamily="2" charset="2"/>
              <a:buChar char="§"/>
            </a:pP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Ефим Лазаревич </a:t>
            </a:r>
            <a:r>
              <a:rPr lang="ru-RU" kern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Рачевский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- «Образ будущего»</a:t>
            </a:r>
          </a:p>
          <a:p>
            <a:pPr marL="206248" indent="-206248" defTabSz="329999">
              <a:buFont typeface="Wingdings" panose="05000000000000000000" pitchFamily="2" charset="2"/>
              <a:buChar char="§"/>
            </a:pP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Игорь Михайлович Реморенко - «Феномен будущего»</a:t>
            </a:r>
          </a:p>
          <a:p>
            <a:pPr marL="206248" indent="-206248" defTabSz="329999">
              <a:buFont typeface="Wingdings" panose="05000000000000000000" pitchFamily="2" charset="2"/>
              <a:buChar char="§"/>
            </a:pP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Владимир Маркович Пахомов - «</a:t>
            </a:r>
            <a:r>
              <a:rPr lang="ru-RU" kern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Медиаграмотность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»</a:t>
            </a:r>
          </a:p>
          <a:p>
            <a:pPr marL="206248" indent="-206248" defTabSz="329999">
              <a:buFont typeface="Wingdings" panose="05000000000000000000" pitchFamily="2" charset="2"/>
              <a:buChar char="§"/>
            </a:pP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Татьяна Владимировна Черниговская - «Когнитивные навыки»</a:t>
            </a:r>
          </a:p>
          <a:p>
            <a:pPr marL="206248" indent="-206248" defTabSz="329999">
              <a:buFont typeface="Wingdings" panose="05000000000000000000" pitchFamily="2" charset="2"/>
              <a:buChar char="§"/>
            </a:pPr>
            <a:r>
              <a:rPr lang="ru-RU" b="1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Январь 2021 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- </a:t>
            </a:r>
            <a:r>
              <a:rPr lang="ru-RU" kern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Алихан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Мавладиевич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ru-RU" kern="0" dirty="0" err="1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Динаев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 - «Креативность»</a:t>
            </a:r>
          </a:p>
          <a:p>
            <a:pPr marL="206248" indent="-206248" defTabSz="329999">
              <a:buFont typeface="Wingdings" panose="05000000000000000000" pitchFamily="2" charset="2"/>
              <a:buChar char="§"/>
            </a:pPr>
            <a:r>
              <a:rPr lang="ru-RU" b="1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Январь 2021 </a:t>
            </a:r>
            <a:r>
              <a:rPr lang="ru-RU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- Мария Владимировна Захарова - «Межкультурная коммуникация»</a:t>
            </a:r>
            <a:endParaRPr lang="ru-RU" sz="20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E4DC519D-7C54-2745-B9C8-24FB579CF3FD}"/>
              </a:ext>
            </a:extLst>
          </p:cNvPr>
          <p:cNvSpPr txBox="1"/>
          <p:nvPr/>
        </p:nvSpPr>
        <p:spPr>
          <a:xfrm>
            <a:off x="1656535" y="2185926"/>
            <a:ext cx="2344175" cy="581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29999"/>
            <a:endParaRPr lang="ru-RU" sz="1588" b="1" dirty="0">
              <a:solidFill>
                <a:srgbClr val="0072B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29999"/>
            <a:endParaRPr lang="ru-RU" sz="1588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9918" y="1468125"/>
            <a:ext cx="1929096" cy="192909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728702" y="2156508"/>
            <a:ext cx="43272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329999"/>
            <a:r>
              <a:rPr lang="ru-RU" sz="2400" kern="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раз в две недели по средам</a:t>
            </a:r>
            <a:endParaRPr lang="ru-RU" sz="2400" dirty="0">
              <a:latin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181F9B7-12AF-447E-A831-9D519BB94570}"/>
              </a:ext>
            </a:extLst>
          </p:cNvPr>
          <p:cNvSpPr txBox="1"/>
          <p:nvPr/>
        </p:nvSpPr>
        <p:spPr>
          <a:xfrm>
            <a:off x="1606220" y="4418107"/>
            <a:ext cx="1782794" cy="2777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329999">
              <a:lnSpc>
                <a:spcPts val="1227"/>
              </a:lnSpc>
            </a:pPr>
            <a:r>
              <a:rPr lang="ru-RU" sz="2400" b="1" kern="0" dirty="0">
                <a:solidFill>
                  <a:srgbClr val="0072BC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Спикеры: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xmlns="" id="{9A246652-F819-4DEA-9E59-72FB536353A2}"/>
              </a:ext>
            </a:extLst>
          </p:cNvPr>
          <p:cNvCxnSpPr>
            <a:cxnSpLocks/>
          </p:cNvCxnSpPr>
          <p:nvPr/>
        </p:nvCxnSpPr>
        <p:spPr>
          <a:xfrm>
            <a:off x="3604400" y="3697811"/>
            <a:ext cx="0" cy="18367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аголовок 5">
            <a:extLst>
              <a:ext uri="{FF2B5EF4-FFF2-40B4-BE49-F238E27FC236}">
                <a16:creationId xmlns:a16="http://schemas.microsoft.com/office/drawing/2014/main" xmlns="" id="{20617053-1FB8-420D-94B5-9A68D4BD02B0}"/>
              </a:ext>
            </a:extLst>
          </p:cNvPr>
          <p:cNvSpPr txBox="1">
            <a:spLocks/>
          </p:cNvSpPr>
          <p:nvPr/>
        </p:nvSpPr>
        <p:spPr>
          <a:xfrm>
            <a:off x="1327640" y="404447"/>
            <a:ext cx="9613988" cy="52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rgbClr val="0070C0"/>
                </a:solidFill>
              </a:rPr>
              <a:t>Образовательные проекты Академии: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открытый лекторий академии «Навыки будущего для учителя настоящего»</a:t>
            </a:r>
          </a:p>
        </p:txBody>
      </p:sp>
    </p:spTree>
    <p:extLst>
      <p:ext uri="{BB962C8B-B14F-4D97-AF65-F5344CB8AC3E}">
        <p14:creationId xmlns:p14="http://schemas.microsoft.com/office/powerpoint/2010/main" val="3057964257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Рисунок 4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0411" t="-8195" r="-7398" b="-8255"/>
          <a:stretch/>
        </p:blipFill>
        <p:spPr>
          <a:xfrm>
            <a:off x="1745206" y="1480459"/>
            <a:ext cx="1918937" cy="1868069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38" name="TextBox 37"/>
          <p:cNvSpPr txBox="1"/>
          <p:nvPr/>
        </p:nvSpPr>
        <p:spPr>
          <a:xfrm>
            <a:off x="1666805" y="3574233"/>
            <a:ext cx="5034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7" indent="-227347" defTabSz="727510"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ИНТЕГРАЦИЯ ВОЗМОЖНОСТЕЙ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участников семинара по реализации и внедрению эффективных практик в области повышения квалификации и предпрофессиональной подготовки педагогов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66805" y="4980265"/>
            <a:ext cx="51077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7" indent="-227347" defTabSz="727510"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ЕДИНОГО НАУЧНО-МЕТОДИЧЕСКОГО ПРОСТРАНСТВА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сопровождения педагогов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565370" y="3540314"/>
            <a:ext cx="52271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7" indent="-227347" defTabSz="727510"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УСЛОВИЙ ДЛЯ СЕТЕВОГО ВЗАИМОДЕЙСТВИЯ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организаций дополнительного профессионального образования педагогов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565370" y="4999667"/>
            <a:ext cx="5227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7347" indent="-227347" defTabSz="727510">
              <a:buFont typeface="Wingdings" panose="05000000000000000000" pitchFamily="2" charset="2"/>
              <a:buChar char="§"/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СОЗДАНИЕ ЕДИНОЙ ДИСКУССИОННОЙ ПЛОЩАДКИ И ЭКСПЕРТНОГО СООБЩЕСТВА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сфере дополнительного профессионального образования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6824" y="1782929"/>
            <a:ext cx="4442037" cy="1001817"/>
          </a:xfrm>
          <a:prstGeom prst="rect">
            <a:avLst/>
          </a:prstGeom>
        </p:spPr>
      </p:pic>
      <p:sp>
        <p:nvSpPr>
          <p:cNvPr id="11" name="Заголовок 5">
            <a:extLst>
              <a:ext uri="{FF2B5EF4-FFF2-40B4-BE49-F238E27FC236}">
                <a16:creationId xmlns:a16="http://schemas.microsoft.com/office/drawing/2014/main" xmlns="" id="{D7C9B877-6BA3-435F-A5A0-49624D5A6243}"/>
              </a:ext>
            </a:extLst>
          </p:cNvPr>
          <p:cNvSpPr txBox="1">
            <a:spLocks/>
          </p:cNvSpPr>
          <p:nvPr/>
        </p:nvSpPr>
        <p:spPr>
          <a:xfrm>
            <a:off x="1327640" y="404447"/>
            <a:ext cx="9613988" cy="52397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ru-RU" sz="3200" b="1" dirty="0">
                <a:solidFill>
                  <a:srgbClr val="0070C0"/>
                </a:solidFill>
              </a:rPr>
              <a:t>Семинар «Вектор образования: вызовы, тренды, перспективы»</a:t>
            </a:r>
          </a:p>
        </p:txBody>
      </p:sp>
    </p:spTree>
    <p:extLst>
      <p:ext uri="{BB962C8B-B14F-4D97-AF65-F5344CB8AC3E}">
        <p14:creationId xmlns:p14="http://schemas.microsoft.com/office/powerpoint/2010/main" val="3533234686"/>
      </p:ext>
    </p:extLst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138" y="272562"/>
            <a:ext cx="5831861" cy="1177805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64BD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   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федеральных центров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1026" name="Picture 2" descr="http://qrcoder.ru/code/?http%3A%2F%2Fvcht.center%2F&amp;4&amp;0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87492" y="1292875"/>
            <a:ext cx="1540337" cy="154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qrcoder.ru/code/?https%3A%2F%2Frdsh.education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33298" y="3059346"/>
            <a:ext cx="1494531" cy="1494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rdsh.education/media/static/img/logo_2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570" y="3437824"/>
            <a:ext cx="753845" cy="73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90560" y="1632883"/>
            <a:ext cx="53724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</a:rPr>
              <a:t>ФГБУК «Всероссийский центр развития художественного творчества и гуманитарных технологий»</a:t>
            </a:r>
            <a:r>
              <a:rPr lang="ru-RU" dirty="0">
                <a:solidFill>
                  <a:srgbClr val="212529"/>
                </a:solidFill>
                <a:latin typeface="arial" panose="020B0604020202020204" pitchFamily="34" charset="0"/>
              </a:rPr>
              <a:t> </a:t>
            </a:r>
          </a:p>
          <a:p>
            <a:r>
              <a:rPr lang="en-US" dirty="0">
                <a:hlinkClick r:id="rId5"/>
              </a:rPr>
              <a:t>http://vcht.center/</a:t>
            </a:r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93624" y="3344948"/>
            <a:ext cx="4659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</a:rPr>
              <a:t>Корпоративный университет Российского движения школьников</a:t>
            </a:r>
          </a:p>
          <a:p>
            <a:r>
              <a:rPr lang="en-US" b="1" dirty="0">
                <a:solidFill>
                  <a:srgbClr val="212529"/>
                </a:solidFill>
                <a:latin typeface="arial" panose="020B0604020202020204" pitchFamily="34" charset="0"/>
                <a:hlinkClick r:id="rId6"/>
              </a:rPr>
              <a:t>https://rdsh.education/</a:t>
            </a:r>
            <a:r>
              <a:rPr lang="ru-RU" b="1" dirty="0">
                <a:solidFill>
                  <a:srgbClr val="212529"/>
                </a:solidFill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3" name="Picture 8" descr="http://vcht.center/wp-content/uploads/2019/07/vcht-e1562150061409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0245" y="1632883"/>
            <a:ext cx="753844" cy="935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9444" y="5045341"/>
            <a:ext cx="856695" cy="85669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66573" y="5045341"/>
            <a:ext cx="5012553" cy="133698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87492" y="4660771"/>
            <a:ext cx="1555302" cy="1555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950928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A2C4373-B857-47E6-9760-5BED7B8FC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7436" y="1359202"/>
            <a:ext cx="6892637" cy="2612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577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1 034 252 новых мест </a:t>
            </a:r>
            <a:r>
              <a:rPr lang="ru-RU" sz="1577" dirty="0">
                <a:latin typeface="Arial" panose="020B0604020202020204" pitchFamily="34" charset="0"/>
                <a:cs typeface="Arial" panose="020B0604020202020204" pitchFamily="34" charset="0"/>
              </a:rPr>
              <a:t>в общеобразовательных организациях, в том числе расположенных в сельской местности и поселках городского типа</a:t>
            </a:r>
          </a:p>
          <a:p>
            <a:pPr marL="0" indent="0">
              <a:buNone/>
            </a:pPr>
            <a:r>
              <a:rPr lang="ru-RU" sz="1577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224 детских технопарков «</a:t>
            </a:r>
            <a:r>
              <a:rPr lang="ru-RU" sz="1577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Кванториум</a:t>
            </a:r>
            <a:r>
              <a:rPr lang="ru-RU" sz="1577" b="1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1577" dirty="0">
                <a:latin typeface="Arial" panose="020B0604020202020204" pitchFamily="34" charset="0"/>
                <a:cs typeface="Arial" panose="020B0604020202020204" pitchFamily="34" charset="0"/>
              </a:rPr>
              <a:t>в школах (всего с учетом ранее созданных детских технопарков – </a:t>
            </a:r>
            <a:r>
              <a:rPr lang="ru-RU" sz="1577" b="1" dirty="0">
                <a:latin typeface="Arial" panose="020B0604020202020204" pitchFamily="34" charset="0"/>
                <a:cs typeface="Arial" panose="020B0604020202020204" pitchFamily="34" charset="0"/>
              </a:rPr>
              <a:t>359</a:t>
            </a:r>
            <a:r>
              <a:rPr lang="ru-RU" sz="1577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sz="1577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19 950 центров образования </a:t>
            </a:r>
            <a:r>
              <a:rPr lang="ru-RU" sz="1577" dirty="0">
                <a:latin typeface="Arial" panose="020B0604020202020204" pitchFamily="34" charset="0"/>
                <a:cs typeface="Arial" panose="020B0604020202020204" pitchFamily="34" charset="0"/>
              </a:rPr>
              <a:t>естественно-научной и технологической направленностей в школах сельской местности и малых городов (с учетом ранее созданных центров «Точка роста» – </a:t>
            </a:r>
            <a:r>
              <a:rPr lang="ru-RU" sz="1577" b="1" dirty="0">
                <a:latin typeface="Arial" panose="020B0604020202020204" pitchFamily="34" charset="0"/>
                <a:cs typeface="Arial" panose="020B0604020202020204" pitchFamily="34" charset="0"/>
              </a:rPr>
              <a:t>24950</a:t>
            </a:r>
            <a:r>
              <a:rPr lang="ru-RU" sz="1577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r>
              <a:rPr lang="ru-RU" sz="1577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</a:t>
            </a:r>
            <a:r>
              <a:rPr lang="ru-RU" sz="1577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77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</a:t>
            </a:r>
            <a:r>
              <a:rPr lang="ru-RU" sz="1577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577" dirty="0">
                <a:latin typeface="Arial" panose="020B0604020202020204" pitchFamily="34" charset="0"/>
                <a:cs typeface="Arial" panose="020B0604020202020204" pitchFamily="34" charset="0"/>
              </a:rPr>
              <a:t>реализующих исключительно адаптированные общеобразовательные программы, </a:t>
            </a:r>
            <a:r>
              <a:rPr lang="ru-RU" sz="1577" b="1" dirty="0">
                <a:latin typeface="Arial" panose="020B0604020202020204" pitchFamily="34" charset="0"/>
                <a:cs typeface="Arial" panose="020B0604020202020204" pitchFamily="34" charset="0"/>
              </a:rPr>
              <a:t>обновят материально-техническую базу</a:t>
            </a:r>
          </a:p>
        </p:txBody>
      </p:sp>
      <p:sp>
        <p:nvSpPr>
          <p:cNvPr id="5" name="TextBox 5">
            <a:extLst>
              <a:ext uri="{FF2B5EF4-FFF2-40B4-BE49-F238E27FC236}">
                <a16:creationId xmlns:a16="http://schemas.microsoft.com/office/drawing/2014/main" xmlns="" id="{F479A0F2-96E6-4DE6-9A11-A67BE9B8870D}"/>
              </a:ext>
            </a:extLst>
          </p:cNvPr>
          <p:cNvSpPr txBox="1"/>
          <p:nvPr/>
        </p:nvSpPr>
        <p:spPr>
          <a:xfrm>
            <a:off x="923638" y="315249"/>
            <a:ext cx="9199780" cy="77559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ct val="90000"/>
              </a:lnSpc>
              <a:defRPr sz="2400"/>
            </a:pPr>
            <a:r>
              <a:rPr lang="ru-RU" sz="2800" b="1" dirty="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rPr>
              <a:t>ФП «Современная школа». </a:t>
            </a:r>
          </a:p>
          <a:p>
            <a:pPr>
              <a:lnSpc>
                <a:spcPct val="90000"/>
              </a:lnSpc>
              <a:defRPr sz="2400"/>
            </a:pPr>
            <a:r>
              <a:rPr lang="ru-RU" sz="2800" b="1" dirty="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rPr>
              <a:t>К 2024 году:</a:t>
            </a: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C42B66B8-3CE6-4817-A079-5EBE35153C96}"/>
              </a:ext>
            </a:extLst>
          </p:cNvPr>
          <p:cNvGrpSpPr/>
          <p:nvPr/>
        </p:nvGrpSpPr>
        <p:grpSpPr>
          <a:xfrm>
            <a:off x="8234423" y="1258571"/>
            <a:ext cx="1990231" cy="2583756"/>
            <a:chOff x="10795784" y="2506375"/>
            <a:chExt cx="3029574" cy="393305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D8290523-F6DC-440A-ABB5-CCB54302D98B}"/>
                </a:ext>
              </a:extLst>
            </p:cNvPr>
            <p:cNvSpPr txBox="1"/>
            <p:nvPr/>
          </p:nvSpPr>
          <p:spPr>
            <a:xfrm>
              <a:off x="10795784" y="3581550"/>
              <a:ext cx="3029574" cy="2857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600" b="1" dirty="0">
                  <a:solidFill>
                    <a:srgbClr val="0070C0"/>
                  </a:solidFill>
                </a:rPr>
                <a:t>млрд р.</a:t>
              </a:r>
            </a:p>
            <a:p>
              <a:r>
                <a:rPr lang="ru-RU" sz="1600" b="1" dirty="0">
                  <a:solidFill>
                    <a:srgbClr val="0070C0"/>
                  </a:solidFill>
                </a:rPr>
                <a:t>на реализацию </a:t>
              </a:r>
              <a:br>
                <a:rPr lang="ru-RU" sz="1600" b="1" dirty="0">
                  <a:solidFill>
                    <a:srgbClr val="0070C0"/>
                  </a:solidFill>
                </a:rPr>
              </a:br>
              <a:r>
                <a:rPr lang="ru-RU" sz="1600" b="1" dirty="0">
                  <a:solidFill>
                    <a:srgbClr val="0070C0"/>
                  </a:solidFill>
                </a:rPr>
                <a:t>федерального </a:t>
              </a:r>
              <a:br>
                <a:rPr lang="ru-RU" sz="1600" b="1" dirty="0">
                  <a:solidFill>
                    <a:srgbClr val="0070C0"/>
                  </a:solidFill>
                </a:rPr>
              </a:br>
              <a:r>
                <a:rPr lang="ru-RU" sz="1600" b="1" dirty="0">
                  <a:solidFill>
                    <a:srgbClr val="0070C0"/>
                  </a:solidFill>
                </a:rPr>
                <a:t>проекта</a:t>
              </a:r>
            </a:p>
            <a:p>
              <a:r>
                <a:rPr lang="ru-RU" sz="1600" b="1" dirty="0">
                  <a:solidFill>
                    <a:srgbClr val="0070C0"/>
                  </a:solidFill>
                </a:rPr>
                <a:t>с 2021 по </a:t>
              </a:r>
              <a:br>
                <a:rPr lang="ru-RU" sz="1600" b="1" dirty="0">
                  <a:solidFill>
                    <a:srgbClr val="0070C0"/>
                  </a:solidFill>
                </a:rPr>
              </a:br>
              <a:r>
                <a:rPr lang="ru-RU" sz="1600" b="1" dirty="0">
                  <a:solidFill>
                    <a:srgbClr val="0070C0"/>
                  </a:solidFill>
                </a:rPr>
                <a:t>2024 годы</a:t>
              </a: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xmlns="" id="{5981EFB7-2F88-467D-96BC-F1B62126B909}"/>
                </a:ext>
              </a:extLst>
            </p:cNvPr>
            <p:cNvSpPr/>
            <p:nvPr/>
          </p:nvSpPr>
          <p:spPr>
            <a:xfrm>
              <a:off x="10795786" y="2506375"/>
              <a:ext cx="2140479" cy="8791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3153" b="1" dirty="0">
                  <a:solidFill>
                    <a:srgbClr val="0070C0"/>
                  </a:solidFill>
                </a:rPr>
                <a:t>757,78 </a:t>
              </a:r>
              <a:endParaRPr lang="ru-RU" sz="3153" dirty="0">
                <a:solidFill>
                  <a:srgbClr val="0070C0"/>
                </a:solidFill>
              </a:endParaRP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745837" y="4017799"/>
            <a:ext cx="101900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Функционирует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единая федеральная система научно-методического сопровождения педагогических работников и управленческих кадров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в каждом субъекте РФ с 2021 года будет функционировать центр непрерывного повышения профессионального мастерства педагогов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В каждом педагогическом вузе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будет создан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педагогический технопарк «</a:t>
            </a:r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Кванториум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 услуг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психолого-педагогической, методической и консультативной помощи родителям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(законным представителям) детей, а также гражданам, желающим принять на воспитание в свои семьи детей, оставшихся без попечения родителей</a:t>
            </a:r>
          </a:p>
        </p:txBody>
      </p:sp>
    </p:spTree>
    <p:extLst>
      <p:ext uri="{BB962C8B-B14F-4D97-AF65-F5344CB8AC3E}">
        <p14:creationId xmlns:p14="http://schemas.microsoft.com/office/powerpoint/2010/main" val="372338218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Заголовок 1"/>
          <p:cNvSpPr txBox="1"/>
          <p:nvPr/>
        </p:nvSpPr>
        <p:spPr>
          <a:xfrm>
            <a:off x="1301261" y="1990690"/>
            <a:ext cx="10269415" cy="424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lnSpc>
                <a:spcPct val="9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/>
              <a:t> </a:t>
            </a:r>
            <a:endParaRPr sz="2400" dirty="0"/>
          </a:p>
        </p:txBody>
      </p:sp>
      <p:graphicFrame>
        <p:nvGraphicFramePr>
          <p:cNvPr id="43" name="Таблица 6"/>
          <p:cNvGraphicFramePr/>
          <p:nvPr>
            <p:extLst>
              <p:ext uri="{D42A27DB-BD31-4B8C-83A1-F6EECF244321}">
                <p14:modId xmlns:p14="http://schemas.microsoft.com/office/powerpoint/2010/main" val="2328267625"/>
              </p:ext>
            </p:extLst>
          </p:nvPr>
        </p:nvGraphicFramePr>
        <p:xfrm>
          <a:off x="950546" y="1424652"/>
          <a:ext cx="9849338" cy="4673284"/>
        </p:xfrm>
        <a:graphic>
          <a:graphicData uri="http://schemas.openxmlformats.org/drawingml/2006/table">
            <a:tbl>
              <a:tblPr firstRow="1" bandRow="1">
                <a:tableStyleId>{4C3C2611-4C71-4FC5-86AE-919BDF0F9419}</a:tableStyleId>
              </a:tblPr>
              <a:tblGrid>
                <a:gridCol w="490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415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7612"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Г</a:t>
                      </a:r>
                      <a:r>
                        <a:rPr sz="2400" dirty="0" err="1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од</a:t>
                      </a:r>
                      <a:r>
                        <a:rPr lang="ru-RU" sz="2400" dirty="0" smtClean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24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333E4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sz="2400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Количество</a:t>
                      </a:r>
                      <a:r>
                        <a:rPr sz="2400" dirty="0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sz="2400" dirty="0" err="1">
                          <a:solidFill>
                            <a:schemeClr val="bg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школ</a:t>
                      </a:r>
                      <a:endParaRPr sz="2400" dirty="0">
                        <a:solidFill>
                          <a:schemeClr val="bg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333E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761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2019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2049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5451899"/>
                  </a:ext>
                </a:extLst>
              </a:tr>
              <a:tr h="667612">
                <a:tc>
                  <a:txBody>
                    <a:bodyPr/>
                    <a:lstStyle/>
                    <a:p>
                      <a:pPr algn="ctr"/>
                      <a:r>
                        <a:rPr lang="ru-RU" sz="2400" b="0" i="0" u="none" strike="noStrike" cap="none" spc="0" baseline="0" dirty="0">
                          <a:ln>
                            <a:noFill/>
                          </a:ln>
                          <a:solidFill>
                            <a:srgbClr val="333E48"/>
                          </a:solidFill>
                          <a:uFillTx/>
                          <a:latin typeface="Arial"/>
                          <a:ea typeface="Arial"/>
                          <a:cs typeface="Arial"/>
                          <a:sym typeface="Arial"/>
                        </a:rPr>
                        <a:t>2020</a:t>
                      </a:r>
                      <a:endParaRPr sz="2400" b="0" i="0" u="none" strike="noStrike" cap="none" spc="0" baseline="0" dirty="0">
                        <a:ln>
                          <a:noFill/>
                        </a:ln>
                        <a:solidFill>
                          <a:srgbClr val="333E48"/>
                        </a:solidFill>
                        <a:uFillTx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u="none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2951</a:t>
                      </a:r>
                      <a:endParaRPr sz="2400" u="none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8621027"/>
                  </a:ext>
                </a:extLst>
              </a:tr>
              <a:tr h="667612">
                <a:tc>
                  <a:txBody>
                    <a:bodyPr/>
                    <a:lstStyle/>
                    <a:p>
                      <a:pPr algn="ctr"/>
                      <a:r>
                        <a:rPr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2021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4 500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67612">
                <a:tc>
                  <a:txBody>
                    <a:bodyPr/>
                    <a:lstStyle/>
                    <a:p>
                      <a:pPr algn="ctr"/>
                      <a:r>
                        <a:rPr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2022</a:t>
                      </a:r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4 500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7612">
                <a:tc>
                  <a:txBody>
                    <a:bodyPr/>
                    <a:lstStyle/>
                    <a:p>
                      <a:pPr algn="ctr"/>
                      <a:r>
                        <a:rPr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2023</a:t>
                      </a: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4 500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67612">
                <a:tc>
                  <a:txBody>
                    <a:bodyPr/>
                    <a:lstStyle/>
                    <a:p>
                      <a:pPr algn="ctr"/>
                      <a:r>
                        <a:rPr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2024</a:t>
                      </a: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rgbClr val="333E48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6 450</a:t>
                      </a:r>
                      <a:endParaRPr sz="2400" dirty="0">
                        <a:solidFill>
                          <a:srgbClr val="333E48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5720" marR="45720" horzOverflow="overflow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44" name="Заголовок 1"/>
          <p:cNvSpPr txBox="1"/>
          <p:nvPr/>
        </p:nvSpPr>
        <p:spPr>
          <a:xfrm>
            <a:off x="1138043" y="414038"/>
            <a:ext cx="9676495" cy="5909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 anchor="ctr">
            <a:spAutoFit/>
          </a:bodyPr>
          <a:lstStyle/>
          <a:p>
            <a:pPr>
              <a:lnSpc>
                <a:spcPct val="90000"/>
              </a:lnSpc>
              <a:defRPr sz="2800" b="1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3600" dirty="0">
                <a:solidFill>
                  <a:srgbClr val="333E48"/>
                </a:solidFill>
              </a:rPr>
              <a:t>ФП «Современная школа» </a:t>
            </a:r>
            <a:endParaRPr sz="3600" dirty="0">
              <a:solidFill>
                <a:srgbClr val="333E48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92115" y="1218171"/>
            <a:ext cx="9407769" cy="427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ru-RU" sz="2000" b="1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dirty="0">
              <a:solidFill>
                <a:srgbClr val="333E4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5864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7983682" cy="806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400"/>
            </a:pPr>
            <a:r>
              <a:rPr lang="ru-RU" sz="2800" dirty="0"/>
              <a:t>Методическая основа реализации проекта:</a:t>
            </a:r>
            <a:endParaRPr sz="2800" dirty="0"/>
          </a:p>
        </p:txBody>
      </p:sp>
      <p:sp>
        <p:nvSpPr>
          <p:cNvPr id="47" name="Объект 2"/>
          <p:cNvSpPr txBox="1">
            <a:spLocks noGrp="1"/>
          </p:cNvSpPr>
          <p:nvPr>
            <p:ph type="body" idx="1"/>
          </p:nvPr>
        </p:nvSpPr>
        <p:spPr>
          <a:xfrm>
            <a:off x="866727" y="2081758"/>
            <a:ext cx="6685026" cy="446000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SzTx/>
              <a:buNone/>
              <a:defRPr sz="2400"/>
            </a:pPr>
            <a:r>
              <a:rPr lang="ru-RU" sz="2000" b="1" dirty="0"/>
              <a:t>Распоряжение Министерства просвещения </a:t>
            </a:r>
            <a:br>
              <a:rPr lang="ru-RU" sz="2000" b="1" dirty="0"/>
            </a:br>
            <a:r>
              <a:rPr lang="ru-RU" sz="2000" b="1" dirty="0"/>
              <a:t>Российской Федерации №P-133 от 17 дек. 2019 г. </a:t>
            </a:r>
          </a:p>
          <a:p>
            <a:pPr marL="0" indent="0">
              <a:lnSpc>
                <a:spcPct val="100000"/>
              </a:lnSpc>
              <a:buSzTx/>
              <a:buNone/>
              <a:defRPr sz="2400"/>
            </a:pPr>
            <a:r>
              <a:rPr lang="ru-RU" sz="2000" b="1" dirty="0"/>
              <a:t>Распоряжение Министерства просвещения Российской Федерации №Р-5 от 15 янв. 2020 г. </a:t>
            </a:r>
            <a:br>
              <a:rPr lang="ru-RU" sz="2000" b="1" dirty="0"/>
            </a:br>
            <a:r>
              <a:rPr lang="ru-RU" sz="2000" dirty="0"/>
              <a:t>«О внесении изменений в распоряжение Минпросвещения России от 17 декабря 2019 г. </a:t>
            </a:r>
            <a:br>
              <a:rPr lang="ru-RU" sz="2000" dirty="0"/>
            </a:br>
            <a:r>
              <a:rPr lang="ru-RU" sz="2000" dirty="0"/>
              <a:t>№Р-133»</a:t>
            </a:r>
          </a:p>
          <a:p>
            <a:pPr marL="0" indent="0">
              <a:lnSpc>
                <a:spcPct val="100000"/>
              </a:lnSpc>
              <a:buSzTx/>
              <a:buNone/>
              <a:defRPr sz="2400"/>
            </a:pPr>
            <a:r>
              <a:rPr lang="ru-RU" sz="2000" dirty="0"/>
              <a:t>Методические рекомендации </a:t>
            </a:r>
            <a:r>
              <a:rPr lang="ru-RU" sz="2000" b="1" dirty="0"/>
              <a:t>по созданию региональной сети </a:t>
            </a:r>
            <a:r>
              <a:rPr lang="ru-RU" sz="2000" dirty="0"/>
              <a:t>Центров образования Цифрового и гуманитарного профилей «Точка роста» на базе общеобразовательных организаций сельской местности и малых городов (</a:t>
            </a:r>
            <a:r>
              <a:rPr lang="ru-RU" sz="2000" b="1" dirty="0"/>
              <a:t>утверждены Минпросвещения России 25.06.2020 ВБ-174</a:t>
            </a:r>
            <a:r>
              <a:rPr lang="en-US" sz="2000" b="1" dirty="0"/>
              <a:t>/04-</a:t>
            </a:r>
            <a:r>
              <a:rPr lang="ru-RU" sz="2000" b="1" dirty="0" err="1"/>
              <a:t>вн</a:t>
            </a:r>
            <a:r>
              <a:rPr lang="ru-RU" sz="2000" b="1" dirty="0"/>
              <a:t>)</a:t>
            </a:r>
          </a:p>
          <a:p>
            <a:pPr marL="0" indent="0" algn="just">
              <a:lnSpc>
                <a:spcPct val="100000"/>
              </a:lnSpc>
              <a:buSzTx/>
              <a:buNone/>
              <a:defRPr sz="2400"/>
            </a:pPr>
            <a:endParaRPr sz="20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A2702E8-7264-4104-AD27-D9937864ABBF}"/>
              </a:ext>
            </a:extLst>
          </p:cNvPr>
          <p:cNvSpPr/>
          <p:nvPr/>
        </p:nvSpPr>
        <p:spPr>
          <a:xfrm>
            <a:off x="866727" y="1364896"/>
            <a:ext cx="35819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созданных 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в 20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-202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гг</a:t>
            </a:r>
            <a:r>
              <a:rPr lang="ru-RU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трелка вправо 8">
            <a:extLst>
              <a:ext uri="{FF2B5EF4-FFF2-40B4-BE49-F238E27FC236}">
                <a16:creationId xmlns:a16="http://schemas.microsoft.com/office/drawing/2014/main" xmlns="" id="{D2AA4C59-7CCF-47F2-AD6E-7C42A394D51F}"/>
              </a:ext>
            </a:extLst>
          </p:cNvPr>
          <p:cNvSpPr/>
          <p:nvPr/>
        </p:nvSpPr>
        <p:spPr>
          <a:xfrm>
            <a:off x="5052947" y="1399492"/>
            <a:ext cx="2072513" cy="454025"/>
          </a:xfrm>
          <a:prstGeom prst="rightArrow">
            <a:avLst>
              <a:gd name="adj1" fmla="val 9844"/>
              <a:gd name="adj2" fmla="val 50000"/>
            </a:avLst>
          </a:prstGeom>
          <a:solidFill>
            <a:srgbClr val="FF0000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914377"/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59878C5C-6455-427D-B1AD-36230485CB27}"/>
              </a:ext>
            </a:extLst>
          </p:cNvPr>
          <p:cNvSpPr/>
          <p:nvPr/>
        </p:nvSpPr>
        <p:spPr>
          <a:xfrm>
            <a:off x="7729697" y="1364896"/>
            <a:ext cx="35819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Центров 2021: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xmlns="" id="{6A57B252-2BA3-46AB-99F9-A783AB86A5BD}"/>
              </a:ext>
            </a:extLst>
          </p:cNvPr>
          <p:cNvSpPr txBox="1">
            <a:spLocks/>
          </p:cNvSpPr>
          <p:nvPr/>
        </p:nvSpPr>
        <p:spPr>
          <a:xfrm>
            <a:off x="7729698" y="2081759"/>
            <a:ext cx="3773519" cy="42809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14375" marR="0" indent="-2571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08314" marR="0" indent="-293914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717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lnSpc>
                <a:spcPct val="100000"/>
              </a:lnSpc>
              <a:buSzTx/>
              <a:buNone/>
              <a:defRPr sz="2400"/>
            </a:pPr>
            <a:r>
              <a:rPr lang="ru-RU" sz="2000" b="1" dirty="0"/>
              <a:t>Распоряжение </a:t>
            </a:r>
            <a:br>
              <a:rPr lang="ru-RU" sz="2000" b="1" dirty="0"/>
            </a:br>
            <a:r>
              <a:rPr lang="ru-RU" sz="2000" b="1" dirty="0"/>
              <a:t>Министерства просвещения </a:t>
            </a:r>
            <a:br>
              <a:rPr lang="ru-RU" sz="2000" b="1" dirty="0"/>
            </a:br>
            <a:r>
              <a:rPr lang="ru-RU" sz="2000" b="1" dirty="0"/>
              <a:t>Российской Федерации </a:t>
            </a:r>
            <a:br>
              <a:rPr lang="ru-RU" sz="2000" b="1" dirty="0"/>
            </a:br>
            <a:r>
              <a:rPr lang="ru-RU" sz="2000" b="1" dirty="0"/>
              <a:t>№P-6 от 12 января 2021 года </a:t>
            </a:r>
            <a:r>
              <a:rPr lang="ru-RU" sz="2000" dirty="0"/>
              <a:t>о создании на базе общеобразовательных организаций, расположенных  в сельской местности и малых городах, центров образования естественно-научной и технологической направленностей»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59272959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Образовательные направления Центров «Точка роста»: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79511" y="2261882"/>
            <a:ext cx="579703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Реализация основных общеобразовательных программ</a:t>
            </a:r>
            <a:r>
              <a:rPr lang="ru-RU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«Информатика»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«Основы безопасности жизнедеятельности»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предметной области «Технология»</a:t>
            </a:r>
          </a:p>
          <a:p>
            <a:r>
              <a:rPr lang="ru-RU" b="1" dirty="0">
                <a:solidFill>
                  <a:srgbClr val="333E48"/>
                </a:solidFill>
                <a:latin typeface="Arial"/>
                <a:cs typeface="Arial"/>
                <a:sym typeface="Arial"/>
              </a:rPr>
              <a:t>Дополнительное  образование:</a:t>
            </a:r>
          </a:p>
          <a:p>
            <a:r>
              <a:rPr lang="ru-RU" dirty="0">
                <a:solidFill>
                  <a:srgbClr val="333E4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цифрового, естественнонаучного, технического и гуманитарного профилей</a:t>
            </a:r>
          </a:p>
          <a:p>
            <a:endParaRPr lang="ru-RU" dirty="0">
              <a:solidFill>
                <a:srgbClr val="333E48"/>
              </a:solidFill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6576055" y="2252538"/>
            <a:ext cx="5260346" cy="2437996"/>
          </a:xfrm>
          <a:prstGeom prst="rect">
            <a:avLst/>
          </a:prstGeom>
          <a:noFill/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14375" marR="0" indent="-2571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08314" marR="0" indent="-293914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717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SzTx/>
              <a:buNone/>
            </a:pPr>
            <a:r>
              <a:rPr lang="ru-RU" b="1" dirty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Реализация основных общеобразовательных программ:</a:t>
            </a:r>
          </a:p>
          <a:p>
            <a:pPr hangingPunct="1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«Математика и информатика»</a:t>
            </a:r>
          </a:p>
          <a:p>
            <a:pPr hangingPunct="1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«Естественнонаучные предметы»: «Физика», «Химия», «Технология», «Биология»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Дополнительное образование: </a:t>
            </a:r>
            <a:r>
              <a:rPr lang="ru-RU" dirty="0"/>
              <a:t>программы естественнонаучной и технологической направленностей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65199" y="1736121"/>
            <a:ext cx="288339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– 2023 гг.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28711" y="1707885"/>
            <a:ext cx="274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 – 2020 гг. </a:t>
            </a:r>
          </a:p>
        </p:txBody>
      </p:sp>
      <p:sp>
        <p:nvSpPr>
          <p:cNvPr id="9" name="Стрелка вправо 8"/>
          <p:cNvSpPr/>
          <p:nvPr/>
        </p:nvSpPr>
        <p:spPr>
          <a:xfrm>
            <a:off x="4189430" y="1805316"/>
            <a:ext cx="2072513" cy="454025"/>
          </a:xfrm>
          <a:prstGeom prst="rightArrow">
            <a:avLst>
              <a:gd name="adj1" fmla="val 9844"/>
              <a:gd name="adj2" fmla="val 50000"/>
            </a:avLst>
          </a:prstGeom>
          <a:solidFill>
            <a:srgbClr val="FF0000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defTabSz="914377"/>
            <a:endParaRPr lang="ru-RU"/>
          </a:p>
        </p:txBody>
      </p: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xmlns="" id="{54B8818C-F09F-4B68-BA33-EB010CD3858C}"/>
              </a:ext>
            </a:extLst>
          </p:cNvPr>
          <p:cNvGrpSpPr/>
          <p:nvPr/>
        </p:nvGrpSpPr>
        <p:grpSpPr>
          <a:xfrm>
            <a:off x="755959" y="4714722"/>
            <a:ext cx="10680083" cy="1615321"/>
            <a:chOff x="662405" y="3485913"/>
            <a:chExt cx="9134564" cy="1381568"/>
          </a:xfrm>
        </p:grpSpPr>
        <p:pic>
          <p:nvPicPr>
            <p:cNvPr id="10" name="Рисунок 9" descr="Изображение выглядит как человек, стол, внутренний, торт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54E7271B-5CB5-44AA-B059-8D60B90BFF0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182861" y="3485913"/>
              <a:ext cx="2614108" cy="1381568"/>
            </a:xfrm>
            <a:prstGeom prst="rect">
              <a:avLst/>
            </a:prstGeom>
          </p:spPr>
        </p:pic>
        <p:pic>
          <p:nvPicPr>
            <p:cNvPr id="11" name="Рисунок 10" descr="Изображение выглядит как человек, внутренний, стоит, молодой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B3654EAA-12A6-4846-A182-BB2C65D605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13"/>
            <a:stretch/>
          </p:blipFill>
          <p:spPr>
            <a:xfrm>
              <a:off x="3781481" y="3485913"/>
              <a:ext cx="3358058" cy="1381568"/>
            </a:xfrm>
            <a:prstGeom prst="rect">
              <a:avLst/>
            </a:prstGeom>
          </p:spPr>
        </p:pic>
        <p:pic>
          <p:nvPicPr>
            <p:cNvPr id="12" name="Рисунок 11" descr="Изображение выглядит как человек, стол, внутренний, люди&#10;&#10;Автоматически созданное описание">
              <a:extLst>
                <a:ext uri="{FF2B5EF4-FFF2-40B4-BE49-F238E27FC236}">
                  <a16:creationId xmlns:a16="http://schemas.microsoft.com/office/drawing/2014/main" xmlns="" id="{B6F30130-C5BE-4FD4-BCAE-A25C9BB96CC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62405" y="3485913"/>
              <a:ext cx="3085998" cy="1381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2258210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8F307F7E-5327-45D5-AB43-617EE206F0AE}"/>
              </a:ext>
            </a:extLst>
          </p:cNvPr>
          <p:cNvSpPr/>
          <p:nvPr/>
        </p:nvSpPr>
        <p:spPr>
          <a:xfrm>
            <a:off x="1018547" y="1250426"/>
            <a:ext cx="5731635" cy="4883674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4A42A059-189D-49D1-B208-BAD66843A894}"/>
              </a:ext>
            </a:extLst>
          </p:cNvPr>
          <p:cNvSpPr/>
          <p:nvPr/>
        </p:nvSpPr>
        <p:spPr>
          <a:xfrm>
            <a:off x="1468092" y="3564658"/>
            <a:ext cx="4522679" cy="21122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" name="Прямоугольник 1"/>
          <p:cNvSpPr/>
          <p:nvPr/>
        </p:nvSpPr>
        <p:spPr>
          <a:xfrm>
            <a:off x="7326727" y="1729068"/>
            <a:ext cx="4745586" cy="34939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 sz="2400"/>
            </a:pPr>
            <a:r>
              <a:rPr lang="ru-RU" b="1" dirty="0">
                <a:solidFill>
                  <a:srgbClr val="333E48"/>
                </a:solidFill>
              </a:rPr>
              <a:t>Распоряжение Министерства просвещения Российской Федерации №P-6 от 12 января 2021 года о </a:t>
            </a:r>
            <a:r>
              <a:rPr lang="ru-RU" dirty="0">
                <a:solidFill>
                  <a:srgbClr val="333E48"/>
                </a:solidFill>
              </a:rPr>
              <a:t>создании на базе общеобразовательных организаций, расположенных  </a:t>
            </a:r>
            <a:br>
              <a:rPr lang="ru-RU" dirty="0">
                <a:solidFill>
                  <a:srgbClr val="333E48"/>
                </a:solidFill>
              </a:rPr>
            </a:br>
            <a:r>
              <a:rPr lang="ru-RU" dirty="0">
                <a:solidFill>
                  <a:srgbClr val="333E48"/>
                </a:solidFill>
              </a:rPr>
              <a:t>в сельской местности и малых городах, центров образования естественно-научной и технологической направленностей»</a:t>
            </a:r>
          </a:p>
          <a:p>
            <a:pPr>
              <a:lnSpc>
                <a:spcPct val="80000"/>
              </a:lnSpc>
              <a:defRPr sz="2400"/>
            </a:pPr>
            <a:endParaRPr lang="ru-RU" sz="1200" b="1" dirty="0">
              <a:solidFill>
                <a:srgbClr val="333E48"/>
              </a:solidFill>
            </a:endParaRPr>
          </a:p>
        </p:txBody>
      </p:sp>
      <p:sp>
        <p:nvSpPr>
          <p:cNvPr id="3" name="Стрелка: изогнутая влево 2">
            <a:extLst>
              <a:ext uri="{FF2B5EF4-FFF2-40B4-BE49-F238E27FC236}">
                <a16:creationId xmlns:a16="http://schemas.microsoft.com/office/drawing/2014/main" xmlns="" id="{1C372E6A-D878-4DA2-845A-A41021A35FD6}"/>
              </a:ext>
            </a:extLst>
          </p:cNvPr>
          <p:cNvSpPr/>
          <p:nvPr/>
        </p:nvSpPr>
        <p:spPr>
          <a:xfrm>
            <a:off x="6239409" y="3094030"/>
            <a:ext cx="1087317" cy="1706569"/>
          </a:xfrm>
          <a:prstGeom prst="curvedLeftArrow">
            <a:avLst>
              <a:gd name="adj1" fmla="val 25000"/>
              <a:gd name="adj2" fmla="val 78479"/>
              <a:gd name="adj3" fmla="val 25000"/>
            </a:avLst>
          </a:prstGeom>
          <a:solidFill>
            <a:srgbClr val="FFFFFF"/>
          </a:solidFill>
          <a:ln w="12700" cap="flat">
            <a:solidFill>
              <a:schemeClr val="bg1">
                <a:lumMod val="65000"/>
              </a:schemeClr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3C1ECBEB-5ED6-416F-8C81-8F594A7EE3A3}"/>
              </a:ext>
            </a:extLst>
          </p:cNvPr>
          <p:cNvSpPr/>
          <p:nvPr/>
        </p:nvSpPr>
        <p:spPr>
          <a:xfrm>
            <a:off x="6096000" y="2795545"/>
            <a:ext cx="654183" cy="912855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5B0DEE82-504B-4922-82DF-8E0F4E0D92F6}"/>
              </a:ext>
            </a:extLst>
          </p:cNvPr>
          <p:cNvSpPr/>
          <p:nvPr/>
        </p:nvSpPr>
        <p:spPr>
          <a:xfrm>
            <a:off x="1376697" y="1729068"/>
            <a:ext cx="5373486" cy="1706569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4BDE1"/>
              </a:buClr>
            </a:pPr>
            <a:r>
              <a:rPr lang="ru-RU" sz="2133" dirty="0">
                <a:solidFill>
                  <a:srgbClr val="333E48"/>
                </a:solidFill>
                <a:latin typeface="Arial" panose="020B0604020202020204" pitchFamily="34" charset="0"/>
              </a:rPr>
              <a:t>ФГАОУ  ДПО «Академия реализации государственной политики и профессионального развития работников образования Министерства просвещения Российской Федерации»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E97A3F35-DF16-4A91-B319-CA7BB450854A}"/>
              </a:ext>
            </a:extLst>
          </p:cNvPr>
          <p:cNvSpPr/>
          <p:nvPr/>
        </p:nvSpPr>
        <p:spPr>
          <a:xfrm>
            <a:off x="1716730" y="3822700"/>
            <a:ext cx="4246369" cy="1553323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ct val="0"/>
              </a:spcBef>
            </a:pP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Федеральный оператор </a:t>
            </a:r>
            <a:r>
              <a:rPr lang="ru-RU" sz="2133" b="1" dirty="0">
                <a:solidFill>
                  <a:srgbClr val="FF0000"/>
                </a:solidFill>
                <a:latin typeface="Arial" panose="020B0604020202020204" pitchFamily="34" charset="0"/>
              </a:rPr>
              <a:t>сети Центров «Точка роста </a:t>
            </a:r>
          </a:p>
          <a:p>
            <a:pPr marL="266700" indent="-2667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организационно-техническое</a:t>
            </a:r>
          </a:p>
          <a:p>
            <a:pPr marL="266700" indent="-2667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методическое</a:t>
            </a:r>
          </a:p>
          <a:p>
            <a:pPr marL="266700" indent="-2667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</a:rPr>
              <a:t>информационное сопровождение</a:t>
            </a:r>
          </a:p>
        </p:txBody>
      </p:sp>
    </p:spTree>
    <p:extLst>
      <p:ext uri="{BB962C8B-B14F-4D97-AF65-F5344CB8AC3E}">
        <p14:creationId xmlns:p14="http://schemas.microsoft.com/office/powerpoint/2010/main" val="210994083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2">
            <a:extLst>
              <a:ext uri="{FF2B5EF4-FFF2-40B4-BE49-F238E27FC236}">
                <a16:creationId xmlns:a16="http://schemas.microsoft.com/office/drawing/2014/main" xmlns="" id="{414A98D0-A18C-45B0-A293-575FF2DADA17}"/>
              </a:ext>
            </a:extLst>
          </p:cNvPr>
          <p:cNvSpPr txBox="1">
            <a:spLocks/>
          </p:cNvSpPr>
          <p:nvPr/>
        </p:nvSpPr>
        <p:spPr>
          <a:xfrm>
            <a:off x="7895262" y="5195011"/>
            <a:ext cx="3832588" cy="1354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14375" marR="0" indent="-2571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08314" marR="0" indent="-293914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717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ru-RU" sz="2000" dirty="0"/>
              <a:t>Оформление и зонирование помещений центра</a:t>
            </a:r>
          </a:p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ru-RU" sz="2000" b="1" dirty="0"/>
              <a:t>Хомякова Васса Романовна </a:t>
            </a:r>
          </a:p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000" b="1" dirty="0"/>
              <a:t>khomyakovavr@apkpro.ru</a:t>
            </a:r>
            <a:endParaRPr lang="ru-RU" sz="20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Координаторы проекта: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8022" y="1377312"/>
            <a:ext cx="4414486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Организационно-информационное сопровождение </a:t>
            </a:r>
            <a:r>
              <a:rPr lang="ru-RU" dirty="0"/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Антоненко Игорь Павлович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/>
              <a:t>antonenkoip@apkpro.ru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Организационно-методическое и содержательное сопровождение </a:t>
            </a:r>
            <a:r>
              <a:rPr lang="ru-RU" sz="2000" b="1" dirty="0"/>
              <a:t>Воробьев Михаил Владимирович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/>
              <a:t>vorobevmv@apkpro.ru</a:t>
            </a:r>
            <a:endParaRPr lang="ru-RU" sz="200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endParaRPr lang="ru-RU" sz="2000" b="1" dirty="0"/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ru-RU" sz="2000" b="1" dirty="0" err="1"/>
              <a:t>Бурухина</a:t>
            </a:r>
            <a:r>
              <a:rPr lang="ru-RU" sz="2000" b="1" dirty="0"/>
              <a:t> Дарья Юрьевна</a:t>
            </a:r>
          </a:p>
          <a:p>
            <a:pPr marL="0" indent="0">
              <a:spcBef>
                <a:spcPts val="0"/>
              </a:spcBef>
              <a:buFont typeface="Arial" pitchFamily="34" charset="0"/>
              <a:buNone/>
            </a:pPr>
            <a:r>
              <a:rPr lang="en-US" sz="2000" b="1" dirty="0" err="1"/>
              <a:t>buruhinadu@apkpro.ru</a:t>
            </a:r>
            <a:r>
              <a:rPr lang="en-US" sz="2000" b="1" dirty="0"/>
              <a:t> </a:t>
            </a:r>
            <a:endParaRPr lang="ru-RU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6185" y="3811231"/>
            <a:ext cx="1250355" cy="12290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9463" y="5165667"/>
            <a:ext cx="1159847" cy="136376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8F44BF2-7AC1-BE45-BB83-D98C102E668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186" y="5192696"/>
            <a:ext cx="1250354" cy="1309703"/>
          </a:xfrm>
          <a:prstGeom prst="rect">
            <a:avLst/>
          </a:prstGeom>
        </p:spPr>
      </p:pic>
      <p:sp>
        <p:nvSpPr>
          <p:cNvPr id="11" name="Текст 2">
            <a:extLst>
              <a:ext uri="{FF2B5EF4-FFF2-40B4-BE49-F238E27FC236}">
                <a16:creationId xmlns:a16="http://schemas.microsoft.com/office/drawing/2014/main" xmlns="" id="{414A98D0-A18C-45B0-A293-575FF2DADA17}"/>
              </a:ext>
            </a:extLst>
          </p:cNvPr>
          <p:cNvSpPr txBox="1">
            <a:spLocks/>
          </p:cNvSpPr>
          <p:nvPr/>
        </p:nvSpPr>
        <p:spPr>
          <a:xfrm>
            <a:off x="7806374" y="1579109"/>
            <a:ext cx="3921476" cy="17694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14375" marR="0" indent="-2571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08314" marR="0" indent="-293914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717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Инфраструктурное </a:t>
            </a:r>
            <a:br>
              <a:rPr lang="ru-RU" sz="2000" dirty="0"/>
            </a:br>
            <a:r>
              <a:rPr lang="ru-RU" sz="2000" dirty="0"/>
              <a:t>сопровождение </a:t>
            </a:r>
            <a:endParaRPr lang="ru-RU" sz="2000" b="1" dirty="0"/>
          </a:p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ru-RU" sz="2000" b="1" dirty="0"/>
              <a:t>Иванов Алексей Александрович </a:t>
            </a:r>
          </a:p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000" b="1" dirty="0" err="1"/>
              <a:t>ivanovaa@apkpro.ru</a:t>
            </a:r>
            <a:endParaRPr lang="ru-RU" sz="2000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79463" y="1712942"/>
            <a:ext cx="1168889" cy="13830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4157" y="1712489"/>
            <a:ext cx="1435407" cy="13835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3616" y="3676893"/>
            <a:ext cx="1257287" cy="1363414"/>
          </a:xfrm>
          <a:prstGeom prst="rect">
            <a:avLst/>
          </a:prstGeom>
        </p:spPr>
      </p:pic>
      <p:sp>
        <p:nvSpPr>
          <p:cNvPr id="13" name="Текст 2">
            <a:extLst>
              <a:ext uri="{FF2B5EF4-FFF2-40B4-BE49-F238E27FC236}">
                <a16:creationId xmlns:a16="http://schemas.microsoft.com/office/drawing/2014/main" xmlns="" id="{414A98D0-A18C-45B0-A293-575FF2DADA17}"/>
              </a:ext>
            </a:extLst>
          </p:cNvPr>
          <p:cNvSpPr txBox="1">
            <a:spLocks/>
          </p:cNvSpPr>
          <p:nvPr/>
        </p:nvSpPr>
        <p:spPr>
          <a:xfrm>
            <a:off x="7895262" y="3676893"/>
            <a:ext cx="3832588" cy="13540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1pPr>
            <a:lvl2pPr marL="714375" marR="0" indent="-257175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2pPr>
            <a:lvl3pPr marL="1208314" marR="0" indent="-293914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3pPr>
            <a:lvl4pPr marL="17145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4pPr>
            <a:lvl5pPr marL="2171700" marR="0" indent="-3429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5pPr>
            <a:lvl6pPr marL="2514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6pPr>
            <a:lvl7pPr marL="29718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7pPr>
            <a:lvl8pPr marL="34290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8pPr>
            <a:lvl9pPr marL="38862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100000"/>
              <a:buFont typeface="Arial"/>
              <a:buChar char="•"/>
              <a:tabLst/>
              <a:defRPr sz="1800" b="0" i="0" u="none" strike="noStrike" cap="none" spc="0" baseline="0">
                <a:ln>
                  <a:noFill/>
                </a:ln>
                <a:solidFill>
                  <a:srgbClr val="333E48"/>
                </a:solidFill>
                <a:uFillTx/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hangingPunct="1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/>
              <a:t>Инфраструктурное </a:t>
            </a:r>
            <a:br>
              <a:rPr lang="ru-RU" sz="2000" dirty="0"/>
            </a:br>
            <a:r>
              <a:rPr lang="ru-RU" sz="2000" dirty="0"/>
              <a:t>сопровождение </a:t>
            </a:r>
            <a:endParaRPr lang="ru-RU" sz="2000" b="1" dirty="0"/>
          </a:p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ru-RU" sz="2000" b="1" dirty="0" err="1"/>
              <a:t>Милова</a:t>
            </a:r>
            <a:r>
              <a:rPr lang="ru-RU" sz="2000" b="1" dirty="0"/>
              <a:t> Ирина Сергеевна</a:t>
            </a:r>
          </a:p>
          <a:p>
            <a:pPr marL="0" indent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sz="2000" b="1" dirty="0"/>
              <a:t>milovais@apkpro.ru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71721178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Заголовок 1"/>
          <p:cNvSpPr txBox="1">
            <a:spLocks noGrp="1"/>
          </p:cNvSpPr>
          <p:nvPr>
            <p:ph type="title"/>
          </p:nvPr>
        </p:nvSpPr>
        <p:spPr>
          <a:xfrm>
            <a:off x="1104900" y="365125"/>
            <a:ext cx="7983682" cy="80612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400"/>
            </a:pPr>
            <a:r>
              <a:rPr lang="ru-RU" sz="2800" dirty="0"/>
              <a:t>Зачем?</a:t>
            </a:r>
            <a:endParaRPr sz="2800" dirty="0"/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xmlns="" id="{3FB80F40-B6EA-A047-B8E0-68D97EBB5673}"/>
              </a:ext>
            </a:extLst>
          </p:cNvPr>
          <p:cNvSpPr txBox="1">
            <a:spLocks/>
          </p:cNvSpPr>
          <p:nvPr/>
        </p:nvSpPr>
        <p:spPr>
          <a:xfrm>
            <a:off x="1498600" y="1685777"/>
            <a:ext cx="87503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lang="ru-RU" sz="2000" b="1" dirty="0"/>
              <a:t>Совершенствование условий для повышения качества общего образования </a:t>
            </a:r>
            <a:r>
              <a:rPr lang="ru-RU" sz="2000" dirty="0"/>
              <a:t>в общеобразовательных организациях, расположенных в сельской местности и малых городах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000" b="1" dirty="0"/>
              <a:t>Расширение возможностей обучающихся</a:t>
            </a:r>
            <a:r>
              <a:rPr lang="ru-RU" sz="2000" dirty="0"/>
              <a:t> в освоении учебных предметов естественно-научной и технологической направленностей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000" b="1" dirty="0"/>
              <a:t>Практическая отработка учебного материала по учебным предметам «Физика», «Химия», «Биология»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000" b="1" dirty="0"/>
              <a:t>Повышение охвата обучающихся </a:t>
            </a:r>
            <a:r>
              <a:rPr lang="ru-RU" sz="2000" dirty="0"/>
              <a:t>общеобразовательных организаций сельской местности и малых городов образовательными программами общего и дополнительного образования естественно-научной и технологической направленностей на современном оборудовании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35DCEEBF-5215-EA48-8549-697F3AA5F508}"/>
              </a:ext>
            </a:extLst>
          </p:cNvPr>
          <p:cNvSpPr txBox="1">
            <a:spLocks/>
          </p:cNvSpPr>
          <p:nvPr/>
        </p:nvSpPr>
        <p:spPr>
          <a:xfrm>
            <a:off x="838200" y="1467337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1</a:t>
            </a:r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xmlns="" id="{CD9C7C44-4714-DD4E-862D-797F29042C0A}"/>
              </a:ext>
            </a:extLst>
          </p:cNvPr>
          <p:cNvSpPr txBox="1">
            <a:spLocks/>
          </p:cNvSpPr>
          <p:nvPr/>
        </p:nvSpPr>
        <p:spPr>
          <a:xfrm>
            <a:off x="838200" y="2402909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2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xmlns="" id="{ED7CC478-DA3F-A442-BCFB-77141A1AD33B}"/>
              </a:ext>
            </a:extLst>
          </p:cNvPr>
          <p:cNvSpPr txBox="1">
            <a:spLocks/>
          </p:cNvSpPr>
          <p:nvPr/>
        </p:nvSpPr>
        <p:spPr>
          <a:xfrm>
            <a:off x="838200" y="3426746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3</a:t>
            </a:r>
          </a:p>
        </p:txBody>
      </p:sp>
      <p:sp>
        <p:nvSpPr>
          <p:cNvPr id="15" name="Заголовок 1">
            <a:extLst>
              <a:ext uri="{FF2B5EF4-FFF2-40B4-BE49-F238E27FC236}">
                <a16:creationId xmlns:a16="http://schemas.microsoft.com/office/drawing/2014/main" xmlns="" id="{EA111617-1441-DF44-85B5-380EB612740D}"/>
              </a:ext>
            </a:extLst>
          </p:cNvPr>
          <p:cNvSpPr txBox="1">
            <a:spLocks/>
          </p:cNvSpPr>
          <p:nvPr/>
        </p:nvSpPr>
        <p:spPr>
          <a:xfrm>
            <a:off x="838200" y="4389406"/>
            <a:ext cx="546100" cy="1092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0072BC"/>
                </a:solidFill>
                <a:latin typeface="Roboto" pitchFamily="2" charset="0"/>
                <a:ea typeface="+mj-ea"/>
                <a:cs typeface="+mj-cs"/>
              </a:defRPr>
            </a:lvl1pPr>
          </a:lstStyle>
          <a:p>
            <a:r>
              <a:rPr lang="ru-RU" sz="5400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8094378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1553</Words>
  <Application>Microsoft Office PowerPoint</Application>
  <PresentationFormat>Произвольный</PresentationFormat>
  <Paragraphs>240</Paragraphs>
  <Slides>22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Создание Центров образования естественно-научной и технологической направленностей «Точка роста» в 2021 году</vt:lpstr>
      <vt:lpstr>Указ Президента Российской Федерации  о Национальных целях развития Российской Федерации на период до 2030 года</vt:lpstr>
      <vt:lpstr>Презентация PowerPoint</vt:lpstr>
      <vt:lpstr>Презентация PowerPoint</vt:lpstr>
      <vt:lpstr>Методическая основа реализации проекта:</vt:lpstr>
      <vt:lpstr>Образовательные направления Центров «Точка роста»:</vt:lpstr>
      <vt:lpstr>Презентация PowerPoint</vt:lpstr>
      <vt:lpstr>Координаторы проекта:</vt:lpstr>
      <vt:lpstr>Зачем?</vt:lpstr>
      <vt:lpstr>Что изменится?</vt:lpstr>
      <vt:lpstr>За счет чего?</vt:lpstr>
      <vt:lpstr>Документы на уровне образовательных организаций, информационная открытость</vt:lpstr>
      <vt:lpstr>Показатели функционирования</vt:lpstr>
      <vt:lpstr>Образовательные программы</vt:lpstr>
      <vt:lpstr>Нормативные и финансовые условия</vt:lpstr>
      <vt:lpstr>Поддержка</vt:lpstr>
      <vt:lpstr>Презентация PowerPoint</vt:lpstr>
      <vt:lpstr>Презентация PowerPoint</vt:lpstr>
      <vt:lpstr>II Всероссийский Форум Центров «Точка роста» «Вектор трансформации образования общеобразовательных организаций сельских территорий и малых городов» 30 октября 2020г.</vt:lpstr>
      <vt:lpstr>Презентация PowerPoint</vt:lpstr>
      <vt:lpstr>Презентация PowerPoint</vt:lpstr>
      <vt:lpstr>      Ресурсы    федеральных центров: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создании федеральной сети Центров образования цифрового и гуманитарного профилей «Точка роста»</dc:title>
  <dc:creator>Лариса Сулима</dc:creator>
  <cp:lastModifiedBy>1</cp:lastModifiedBy>
  <cp:revision>176</cp:revision>
  <dcterms:modified xsi:type="dcterms:W3CDTF">2022-06-13T06:06:17Z</dcterms:modified>
</cp:coreProperties>
</file>